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tif" ContentType="image/tif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59" r:id="rId3"/>
    <p:sldId id="257" r:id="rId4"/>
    <p:sldId id="258" r:id="rId5"/>
    <p:sldId id="261" r:id="rId6"/>
    <p:sldId id="263" r:id="rId7"/>
    <p:sldId id="265" r:id="rId8"/>
    <p:sldId id="262" r:id="rId9"/>
    <p:sldId id="264" r:id="rId10"/>
    <p:sldId id="266" r:id="rId11"/>
    <p:sldId id="267" r:id="rId12"/>
    <p:sldId id="268" r:id="rId13"/>
    <p:sldId id="269" r:id="rId14"/>
    <p:sldId id="270" r:id="rId15"/>
    <p:sldId id="271" r:id="rId16"/>
    <p:sldId id="272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824" autoAdjust="0"/>
    <p:restoredTop sz="79429" autoAdjust="0"/>
  </p:normalViewPr>
  <p:slideViewPr>
    <p:cSldViewPr>
      <p:cViewPr>
        <p:scale>
          <a:sx n="88" d="100"/>
          <a:sy n="88" d="100"/>
        </p:scale>
        <p:origin x="-1192" y="-1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5AEE9E-CD8E-4AB8-A453-69193FFD3145}" type="datetimeFigureOut">
              <a:rPr lang="ru-RU" smtClean="0"/>
              <a:t>21.07.17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7C5A47-8261-4B3D-BED6-5AEE657B9B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92244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Живой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организм – это одушевленная вода.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Такое определение дал воде Леонардо да Винчи.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7C5A47-8261-4B3D-BED6-5AEE657B9B1C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31961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Компания</a:t>
            </a:r>
            <a:r>
              <a:rPr lang="ru-RU" baseline="0" dirty="0" smtClean="0"/>
              <a:t> </a:t>
            </a:r>
            <a:r>
              <a:rPr lang="en-US" baseline="0" dirty="0" smtClean="0"/>
              <a:t>Coral Club </a:t>
            </a:r>
            <a:r>
              <a:rPr lang="ru-RU" baseline="0" dirty="0" smtClean="0"/>
              <a:t>приготовила готовое решение для обеспечения каждого водой необходимого качества, в достаточном количестве и с возможностью ее употребления в любом месте!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WATER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PACK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ваш самый очевидный выбор для того, чтобы начать здоровую, наполненную энергией жизнь.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7C5A47-8261-4B3D-BED6-5AEE657B9B1C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05628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30</a:t>
            </a:r>
            <a:r>
              <a:rPr lang="ru-RU" baseline="0" dirty="0" smtClean="0"/>
              <a:t> саше</a:t>
            </a:r>
            <a:r>
              <a:rPr lang="ru-RU" u="none" baseline="0" dirty="0" smtClean="0"/>
              <a:t> </a:t>
            </a:r>
            <a:r>
              <a:rPr lang="en-US" u="none" dirty="0" smtClean="0"/>
              <a:t>Coral</a:t>
            </a:r>
            <a:r>
              <a:rPr lang="ru-RU" u="none" dirty="0" smtClean="0"/>
              <a:t>-</a:t>
            </a:r>
            <a:r>
              <a:rPr lang="en-US" u="none" dirty="0" smtClean="0"/>
              <a:t>Mine</a:t>
            </a:r>
            <a:r>
              <a:rPr lang="ru-RU" u="none" dirty="0" smtClean="0"/>
              <a:t> – это 45 литров воды, обладающей всеми необходимыми свойствами!</a:t>
            </a:r>
          </a:p>
          <a:p>
            <a:endParaRPr lang="ru-RU" u="none" dirty="0" smtClean="0"/>
          </a:p>
          <a:p>
            <a:r>
              <a:rPr lang="ru-RU" u="none" dirty="0" smtClean="0"/>
              <a:t>1. Минеральная</a:t>
            </a:r>
            <a:r>
              <a:rPr lang="ru-RU" u="none" baseline="0" dirty="0" smtClean="0"/>
              <a:t> композиция </a:t>
            </a:r>
            <a:r>
              <a:rPr lang="ru-RU" u="none" dirty="0" err="1" smtClean="0"/>
              <a:t>Coral-Mine</a:t>
            </a:r>
            <a:r>
              <a:rPr lang="ru-RU" u="none" baseline="0" dirty="0" smtClean="0"/>
              <a:t> </a:t>
            </a:r>
            <a:r>
              <a:rPr lang="ru-RU" u="none" dirty="0" smtClean="0"/>
              <a:t>способна изменять физико-химические свойства воды: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u="none" dirty="0" smtClean="0"/>
              <a:t>Coral-Mine</a:t>
            </a:r>
            <a:r>
              <a:rPr lang="ru-RU" u="none" dirty="0" smtClean="0"/>
              <a:t> является хорошим</a:t>
            </a:r>
            <a:r>
              <a:rPr lang="ru-RU" u="none" baseline="0" dirty="0" smtClean="0"/>
              <a:t> </a:t>
            </a:r>
            <a:r>
              <a:rPr lang="ru-RU" u="none" dirty="0" smtClean="0"/>
              <a:t>природным сорбентом.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u="none" dirty="0" err="1" smtClean="0"/>
              <a:t>Coral-Mine</a:t>
            </a:r>
            <a:r>
              <a:rPr lang="ru-RU" u="none" dirty="0" smtClean="0"/>
              <a:t> изменяет кислотно-щелочное равновесие в сторону ощелачивания. Поэтому рН коралловой воды является слабощелочным.</a:t>
            </a:r>
            <a:r>
              <a:rPr lang="ru-RU" u="none" baseline="0" dirty="0" smtClean="0"/>
              <a:t> </a:t>
            </a:r>
            <a:r>
              <a:rPr lang="ru-RU" u="none" dirty="0" smtClean="0"/>
              <a:t>Такая вода способствует восстановлению и улучшению общего состояния организма.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Ионизированная форма минералов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Корал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-Майна делает воду полезной и неповторимой по своей доступности для организма.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u="none" dirty="0" smtClean="0"/>
          </a:p>
          <a:p>
            <a:endParaRPr lang="ru-RU" u="none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u="none" dirty="0" smtClean="0"/>
              <a:t>2. </a:t>
            </a:r>
            <a:r>
              <a:rPr lang="en-US" sz="120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Coral-Mine</a:t>
            </a:r>
            <a:r>
              <a:rPr lang="ru-RU" sz="1200" u="non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нормализует минеральный баланс в организме и улучшает работу жизненно важных систем</a:t>
            </a:r>
            <a:r>
              <a:rPr lang="ru-RU" sz="120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Магний и кальций эффективно восстанавливают работу опорно-двигательного аппарата и способствуют обновлению костной и соединительной тканей. Совместно с натрием поддерживают</a:t>
            </a:r>
            <a:r>
              <a:rPr lang="ru-RU" sz="1200" u="non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здоровье </a:t>
            </a:r>
            <a:r>
              <a:rPr lang="ru-RU" sz="120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сердечно-сосудистой системы. Магний не только участвует в передаче нервных импульсов, но и нормализует работу нервной системы - помогает снять состояние депрессии. Витамин С оказывает антиоксидантное действие и предупреждает преждевременное старение организма. Следует отметить, что данное сочетание компонентов продукта </a:t>
            </a:r>
            <a:r>
              <a:rPr lang="ru-RU" sz="1200" u="non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синергично</a:t>
            </a:r>
            <a:r>
              <a:rPr lang="ru-RU" sz="120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То есть полезные эффекты каждого компонента при таком сочетании усиливаются.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Богатый, проверенный временем комплекс природных солей коралла оказывает регулирующее действие на минеральный баланс в организме, нормализуя деятельность жизненно важных систем и органов. </a:t>
            </a:r>
          </a:p>
          <a:p>
            <a:endParaRPr lang="ru-RU" u="none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u="none" dirty="0" smtClean="0"/>
              <a:t>3.</a:t>
            </a:r>
            <a:r>
              <a:rPr lang="ru-RU" u="none" baseline="0" dirty="0" smtClean="0"/>
              <a:t> П</a:t>
            </a:r>
            <a:r>
              <a:rPr lang="ru-RU" u="none" dirty="0" smtClean="0"/>
              <a:t>олезные минералы </a:t>
            </a:r>
            <a:r>
              <a:rPr lang="ru-RU" u="none" dirty="0" err="1" smtClean="0"/>
              <a:t>Coral-Mine</a:t>
            </a:r>
            <a:r>
              <a:rPr lang="ru-RU" u="none" dirty="0" smtClean="0"/>
              <a:t>, будучи растворенными</a:t>
            </a:r>
            <a:r>
              <a:rPr lang="ru-RU" u="none" baseline="0" dirty="0" smtClean="0"/>
              <a:t> </a:t>
            </a:r>
            <a:r>
              <a:rPr lang="ru-RU" u="none" dirty="0" smtClean="0"/>
              <a:t>в воде, значительно быстрее, полнее и легче</a:t>
            </a:r>
            <a:r>
              <a:rPr lang="ru-RU" u="none" baseline="0" dirty="0" smtClean="0"/>
              <a:t> </a:t>
            </a:r>
            <a:r>
              <a:rPr lang="ru-RU" u="none" dirty="0" smtClean="0"/>
              <a:t>усваиваются.</a:t>
            </a:r>
            <a:r>
              <a:rPr lang="ru-RU" u="none" baseline="0" dirty="0" smtClean="0"/>
              <a:t> </a:t>
            </a:r>
            <a:r>
              <a:rPr lang="ru-RU" u="none" dirty="0" smtClean="0"/>
              <a:t>Это свойство позволяет клеткам организма без дополнительных затрат усваивать воду для пополнения внеклеточного и внутриклеточного резерва.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Корал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-Майн делает воду мягче, вкуснее, полезнее, пить воду с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Корал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-Майном легко и приятно. </a:t>
            </a:r>
          </a:p>
          <a:p>
            <a:endParaRPr lang="ru-RU" u="none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7C5A47-8261-4B3D-BED6-5AEE657B9B1C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55777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Инновационная бутылка, сохраняющая полезные свойства воды, созданная из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экологичного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пластика без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бисфенола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А и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фталатов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KOR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Delta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совершенное искусство формы, сочетание функциональности, дизайна и удобства использования. Эта бутылочка с характером и инновационными функциями. Основной принцип «всегда с собой» — уникальная конструкция содержит множество нововведений: просто открывать, нажав на кнопку крышки с эргономичной рукояткой, удобное горлышко, фиксатор, который предохраняет от случайного открывания,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еще:</a:t>
            </a:r>
          </a:p>
          <a:p>
            <a:endParaRPr lang="ru-RU" dirty="0" smtClean="0"/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УДОБНАЯ КРЫШКА. Крышка легко открывается нажатием на кнопку и откидывается к запястью, не мешая во время питья</a:t>
            </a: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МОТИВАТОРЫ внутри. Мотивирующие надписи вдохновят вас при каждом глотке.</a:t>
            </a:r>
          </a:p>
          <a:p>
            <a:endParaRPr lang="ru-RU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ЭРГОНОМИЧНЫЙ дизайн.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Благодаря гладкой форме бутылка удобно лежит в руке, а встроенная ручка позволяет с легкостью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переносить бутылку.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ГИГИЕНИЧНОЕ ГОРЛЫШКО. Конструкция крышки полностью закрывает горлышко,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что обеспечивает гигиеничное использование в любой ситуации.</a:t>
            </a:r>
          </a:p>
          <a:p>
            <a:endParaRPr lang="ru-RU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РЕЗИНОВОЕ ОСНОВАНИЕ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подложки  защищает мебель и предотвращает скольжение.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ЛЕГКО МЫТЬ И НАПОЛНЯТЬ. Стильный колпачок можно отвернуть, что облегчает мытье и наполнение бутылки.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Удобный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объем и размер!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7C5A47-8261-4B3D-BED6-5AEE657B9B1C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77630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И у вас всегда с собой чистая,</a:t>
            </a:r>
            <a:r>
              <a:rPr lang="ru-RU" baseline="0" dirty="0" smtClean="0"/>
              <a:t> слабоминерализованная</a:t>
            </a:r>
            <a:r>
              <a:rPr lang="ru-RU" dirty="0" smtClean="0"/>
              <a:t>, вкусная</a:t>
            </a:r>
            <a:r>
              <a:rPr lang="ru-RU" baseline="0" dirty="0" smtClean="0"/>
              <a:t> и полезная для каждой клетки организма вода!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baseline="0" dirty="0" smtClean="0"/>
              <a:t>На работе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baseline="0" dirty="0" smtClean="0"/>
              <a:t>Дома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baseline="0" dirty="0" smtClean="0"/>
              <a:t>В дороге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baseline="0" dirty="0" smtClean="0"/>
              <a:t>Во время занятий спортом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baseline="0" dirty="0" smtClean="0"/>
              <a:t>В путешествии</a:t>
            </a:r>
          </a:p>
          <a:p>
            <a:endParaRPr lang="ru-RU" baseline="0" dirty="0" smtClean="0"/>
          </a:p>
          <a:p>
            <a:r>
              <a:rPr lang="ru-RU" baseline="0" dirty="0" smtClean="0"/>
              <a:t>Всегда и везде!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7C5A47-8261-4B3D-BED6-5AEE657B9B1C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02317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А еще новый</a:t>
            </a:r>
            <a:r>
              <a:rPr lang="ru-RU" baseline="0" dirty="0" smtClean="0"/>
              <a:t> продукт </a:t>
            </a:r>
            <a:r>
              <a:rPr lang="en-US" baseline="0" dirty="0" smtClean="0"/>
              <a:t>Coral Club </a:t>
            </a:r>
            <a:r>
              <a:rPr lang="ru-RU" baseline="0" dirty="0" smtClean="0"/>
              <a:t> можно: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u="none" baseline="0" dirty="0" smtClean="0"/>
              <a:t>подарить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u="none" baseline="0" dirty="0" smtClean="0"/>
              <a:t>использовать для привлечения внимания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u="none" baseline="0" dirty="0" smtClean="0"/>
              <a:t>на него пригласить в компанию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u="none" baseline="0" dirty="0" smtClean="0"/>
              <a:t>использовать и быть здоровым!</a:t>
            </a:r>
            <a:endParaRPr lang="ru-RU" u="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7C5A47-8261-4B3D-BED6-5AEE657B9B1C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94916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7C5A47-8261-4B3D-BED6-5AEE657B9B1C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3719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Если задать вопрос: «Как вы считаете, что человеку нужно для жизни?» нескольким </a:t>
            </a:r>
            <a:r>
              <a:rPr lang="ru-RU" u="sng" dirty="0" smtClean="0"/>
              <a:t>людям,</a:t>
            </a:r>
            <a:r>
              <a:rPr lang="ru-RU" dirty="0" smtClean="0"/>
              <a:t> можно получить совершенно различные ответы. И все они буду  правильные, ведь для полноценной жизнедеятельности каждому человеку нужно очень много. Но есть несколько вещей, без которых полноценное существование человеческого организма невозможно! </a:t>
            </a:r>
          </a:p>
          <a:p>
            <a:r>
              <a:rPr lang="ru-RU" dirty="0" smtClean="0"/>
              <a:t>Это:</a:t>
            </a:r>
            <a:r>
              <a:rPr lang="en-US" baseline="0" dirty="0" smtClean="0"/>
              <a:t> </a:t>
            </a:r>
            <a:r>
              <a:rPr lang="ru-RU" baseline="0" dirty="0" smtClean="0"/>
              <a:t>в</a:t>
            </a:r>
            <a:r>
              <a:rPr lang="ru-RU" dirty="0" smtClean="0"/>
              <a:t>оздух, вода, еда.</a:t>
            </a:r>
          </a:p>
          <a:p>
            <a:endParaRPr lang="ru-RU" dirty="0" smtClean="0"/>
          </a:p>
          <a:p>
            <a:r>
              <a:rPr lang="ru-RU" dirty="0" smtClean="0"/>
              <a:t>Именно эти продукты, которые мы получаем из внешней среды, дают нам энергию и бодрость, а значит, полноценную, активную, долгую жизнь. </a:t>
            </a:r>
          </a:p>
          <a:p>
            <a:r>
              <a:rPr lang="ru-RU" dirty="0" smtClean="0"/>
              <a:t>Наше здоровье, долголетие, работоспособность напрямую зависят от качества воды, питания и того, чем</a:t>
            </a:r>
            <a:r>
              <a:rPr lang="ru-RU" baseline="0" dirty="0" smtClean="0"/>
              <a:t> </a:t>
            </a:r>
            <a:r>
              <a:rPr lang="ru-RU" dirty="0" smtClean="0"/>
              <a:t>мы дышим.</a:t>
            </a:r>
          </a:p>
          <a:p>
            <a:endParaRPr lang="ru-RU" dirty="0" smtClean="0"/>
          </a:p>
          <a:p>
            <a:r>
              <a:rPr lang="ru-RU" dirty="0" smtClean="0"/>
              <a:t>И сегодня</a:t>
            </a:r>
            <a:r>
              <a:rPr lang="ru-RU" baseline="0" dirty="0" smtClean="0"/>
              <a:t> мы поговорим с вами о воде.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Основа нашей жизни – вода.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2/3 поверхности Земли покрыты водой! Вода - второе по важности вещество на </a:t>
            </a:r>
            <a:r>
              <a:rPr lang="ru-RU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Земле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после кислорода. Без </a:t>
            </a:r>
            <a:r>
              <a:rPr lang="ru-RU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воды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человек может прожить всего три дня. </a:t>
            </a:r>
            <a:endParaRPr lang="ru-RU" dirty="0" smtClean="0"/>
          </a:p>
          <a:p>
            <a:r>
              <a:rPr lang="ru-RU" dirty="0" smtClean="0"/>
              <a:t>На</a:t>
            </a:r>
            <a:r>
              <a:rPr lang="ru-RU" baseline="0" dirty="0" smtClean="0"/>
              <a:t>ш организм на две трети состоит из воды:</a:t>
            </a:r>
          </a:p>
          <a:p>
            <a:r>
              <a:rPr lang="ru-RU" u="none" baseline="0" dirty="0" smtClean="0"/>
              <a:t>мозг – до 90% воды</a:t>
            </a:r>
          </a:p>
          <a:p>
            <a:r>
              <a:rPr lang="ru-RU" u="none" baseline="0" dirty="0" smtClean="0"/>
              <a:t>кровь – до 85%</a:t>
            </a:r>
          </a:p>
          <a:p>
            <a:r>
              <a:rPr lang="ru-RU" u="none" baseline="0" dirty="0" smtClean="0"/>
              <a:t>легкие – до 83%</a:t>
            </a:r>
          </a:p>
          <a:p>
            <a:r>
              <a:rPr lang="ru-RU" u="none" baseline="0" dirty="0" smtClean="0"/>
              <a:t>почки – до 79%</a:t>
            </a:r>
          </a:p>
          <a:p>
            <a:r>
              <a:rPr lang="ru-RU" u="none" baseline="0" dirty="0" smtClean="0"/>
              <a:t>сердце – до 73%</a:t>
            </a:r>
          </a:p>
          <a:p>
            <a:r>
              <a:rPr lang="ru-RU" u="none" baseline="0" dirty="0" smtClean="0"/>
              <a:t>мышцы – до </a:t>
            </a:r>
            <a:r>
              <a:rPr lang="ru-RU" baseline="0" dirty="0" smtClean="0"/>
              <a:t>72%</a:t>
            </a:r>
          </a:p>
          <a:p>
            <a:endParaRPr lang="ru-RU" dirty="0" smtClean="0"/>
          </a:p>
          <a:p>
            <a:r>
              <a:rPr lang="ru-RU" dirty="0" smtClean="0"/>
              <a:t>Вспомните русский фольклор: живая и мертвая вода; «…не пей из лужицы - козленочком </a:t>
            </a:r>
            <a:r>
              <a:rPr lang="ru-RU" i="0" u="sng" dirty="0" smtClean="0"/>
              <a:t>станешь...» </a:t>
            </a:r>
            <a:r>
              <a:rPr lang="ru-RU" dirty="0" smtClean="0"/>
              <a:t>Древние поселения строили вдоль рек, колодцы с родниковой водой были залогом урожая и благосостояния. Вода… Наши предки придавали огромное значение ее качеству и приписывали ей целебные свойства.</a:t>
            </a:r>
          </a:p>
          <a:p>
            <a:r>
              <a:rPr lang="ru-RU" dirty="0" smtClean="0"/>
              <a:t>И сегодня мы полностью подтверждаем это!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7C5A47-8261-4B3D-BED6-5AEE657B9B1C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01169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СРЕДСТВО ОТ БОЛИ. Мигрень, головная боль, боли в пояснице, суставах и мышцах и другие локальные боли – могут быть предупреждением об обезвоживании в этой конкретной области организма. Кровь человека на 85% состоит из воды, когда наступает обезвоживание, она сгущается и увеличивается нагрузка на весь организм. </a:t>
            </a: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ЭНЕРГИЯ. Вода ─  важный источник энергии в организме, она помогает доставлять кислород к каждой клетке, улучшая тем самым обмен веществ. Если организму и клеткам не хватает кислорода, мы становимся вялыми, а наша работоспособность сразу же снижается. </a:t>
            </a: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КОНТРОЛЬ ВЕСА. Вода ускоряет обмен веществ и уменьшает чувство голода. Вода не содержит калорий и увеличивает эффективность любых диет. И это правда. Потребление воды помогает активнее сжигать жир. Эксперименты доказали, что всего лишь стакан воды увеличивает скорость метаболизма на 30%, а один литр воды позволяет избавиться от 100 лишних калорий. А 100 калорий в день, это 3 000 калорий в месяц и 36 000 калорий в год, что эквивалентно 5 килограммам подкожного жира без единого шага на беговой дорожке!</a:t>
            </a: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ХОРОШЕЕ ПИЩЕВАРЕНИЕ. Вода оказывает воздействие на весь желудочно-кишечный тракт. Она ускоряет обмен веществ, обеспечивает оптимальную секрецию желудочного сока и ферментативную активность. Когда этого нет, происходит нарушение пищеварения, из-за чего может возникать тяжесть в желудке и вздутие живота. Также вода помогает кишечнику, выводя из него всё ненужное, предотвращая запоры.</a:t>
            </a: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ЗДОРОВЫЕ СУСТАВЫ И МЫШЦЫ. Вода принимает участие в синтезе белка в мышцах, благодаря которому наши мышцы и связки остаются эластичными. В хрящевой ткани суставов также много воды, которая обеспечивает жесткость и упругость суставов, с одной стороны, а также выполняет роль амортизатора, позволяя суставу выдерживать большие нагрузки. При дефиците воды снижается выработка внутрисуставной жидкости, что приводит к скованности и снижению подвижности суставов.</a:t>
            </a: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РЕГУЛИРУЕТ ТЕМПЕРАТУРУ ТЕЛА. Вода обладает высокой теплоемкостью и теплопроводностью, охлаждает тело в 14 раз сильнее, чем воздух. В теле человека за 1 час образуется столько тепла, сколько нужно, чтобы вскипятить 1 литр ледяной воды. И если бы тело было непроницаемым для тепла футляром, то уже через час температура тела поднялась бы примерно на 1,5 °С, а часов через 40 достигла бы точки кипения воды! Именно поэтому вода необходима организму для поддержания постоянной температуры тела в условиях изменяющейся внешней среды.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Вода важна для охлаждения организма в условиях термального перегрева.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ЗДОРОВАЯ КОЖА. Обезвоживание снижает количество воды в клетке, что впоследствии приводит к потере коллагена. Как следствие, кожа теряет упругость. Увлажнение кожи посредством использования кремов, масел и лосьонов может помочь, но лучше не допускать потери коллагена вообще. Для этого увлажняйте кожу изнутри. Вода «напоит» и увлажнит кожу, очистит ее от токсинов, повысит упругость и эластичность! Достаточное количество воды способствует выведению токсинов, предупреждает старение кожи и появление морщин. </a:t>
            </a: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ОЧИЩЕНИЕ ОТ ТОКСИНОВ. Вода необходима для нормального функционирования печени и почек – главных естественных «фильтров» организма. Вода помогает выводить продукты жизнедеятельности  и токсичные вещества из организма.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7C5A47-8261-4B3D-BED6-5AEE657B9B1C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27360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 для полноценного существования организма к воде предъявляется всего 2 требования: количество потребляемой воды и ее качество.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7C5A47-8261-4B3D-BED6-5AEE657B9B1C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13426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Ежедневное</a:t>
            </a:r>
            <a:r>
              <a:rPr lang="ru-RU" baseline="0" dirty="0" smtClean="0"/>
              <a:t> количество потребления воды определяется по формуле:</a:t>
            </a:r>
          </a:p>
          <a:p>
            <a:r>
              <a:rPr lang="ru-RU" sz="120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ваш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вес в кг * 30 мл.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вы получаете индивидуальную суточную потребность в воде для вашего организма.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7C5A47-8261-4B3D-BED6-5AEE657B9B1C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13426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1–2 СТАКАНА С </a:t>
            </a:r>
            <a:r>
              <a:rPr lang="ru-RU" sz="120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УТРА придадут энергии, восстановят водный баланс после сна.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 стакан перед едой создаст чувство сытости, и вы не съедите лишнего.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 стакана</a:t>
            </a:r>
            <a:r>
              <a:rPr lang="ru-RU" sz="1200" u="non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перед завтраком, обедом и ужином, а также небольшое уменьшение привычной порции – и вы сможете избавиться от лишнего веса.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 менее 1</a:t>
            </a:r>
            <a:r>
              <a:rPr lang="ru-RU" sz="1200" u="non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литра воды в течение дня – дополнительное сжигание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 лишних калорий</a:t>
            </a:r>
            <a:r>
              <a:rPr lang="ru-RU" sz="120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А это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эквивалентно 5 килограммам подкожного жира </a:t>
            </a:r>
            <a:r>
              <a:rPr lang="ru-RU" sz="120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год!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Хотите повысить скорость обмена веществ и сжигания калорий</a:t>
            </a:r>
            <a:r>
              <a:rPr lang="ru-RU" sz="1200" u="non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пейте холодную воду!</a:t>
            </a:r>
            <a:endParaRPr lang="ru-RU" sz="1200" u="non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u="none" dirty="0" smtClean="0"/>
          </a:p>
          <a:p>
            <a:endParaRPr lang="ru-RU" u="none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7C5A47-8261-4B3D-BED6-5AEE657B9B1C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67685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Для удовлетворения необходимой потребности организма</a:t>
            </a:r>
            <a:r>
              <a:rPr lang="ru-RU" baseline="0" dirty="0" smtClean="0"/>
              <a:t> к воде предъявляются следующие требования:</a:t>
            </a:r>
          </a:p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Физиологическая полноценность воды 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Физиологически полноценная вода – это питьевая вода, которая содержит оптимальное количество макро- и микроэлементов и оказывает на организм человека благоприятное физиологическое воздействие. Только такая вода обеспечивает необходимый водно-солевой баланс и кислотно-щелочное равновесие. 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Очищенная питьевая вода (водопроводная, бутилированная) далеко не всегда является физиологически полноценной. </a:t>
            </a:r>
          </a:p>
          <a:p>
            <a:pPr lvl="0"/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Минеральный баланс 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Минералы – это ключи. Работая внутри и за пределами клеток, они открывают двери, ведущие к здоровью и долголетию. 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Определенное количество макро- и микроэлементов необходимо для нормального состояния всего организма. Вода, которую употребляют люди, должна содержать определенное количество минералов, уровень которых не превышает допустимых значений. В тоже самое время, вода с полным отсутствием макро и микроэлементов (дистиллированная) может нанести вред нашему здоровью.</a:t>
            </a:r>
          </a:p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Вкусовые характеристики воды 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Вкус и запах воды зависят от химического состава, который определяют вещества, содержащиеся в воде природных источников или добавленные в процессе обработки. 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качество воды также влияют хлорирование и другие методы обеззараживания воды. 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7C5A47-8261-4B3D-BED6-5AEE657B9B1C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03007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При обезвоживании организма на:</a:t>
            </a:r>
          </a:p>
          <a:p>
            <a:r>
              <a:rPr lang="ru-RU" dirty="0" smtClean="0"/>
              <a:t>•1% - появляется жажда; </a:t>
            </a:r>
          </a:p>
          <a:p>
            <a:r>
              <a:rPr lang="ru-RU" dirty="0" smtClean="0"/>
              <a:t>•2% - чувство беспокойства, уменьшение аппетита и работоспособности;</a:t>
            </a:r>
          </a:p>
          <a:p>
            <a:r>
              <a:rPr lang="ru-RU" dirty="0" smtClean="0"/>
              <a:t>•4% - чувство тошноты, головокружение и усталость;</a:t>
            </a:r>
          </a:p>
          <a:p>
            <a:r>
              <a:rPr lang="ru-RU" dirty="0" smtClean="0"/>
              <a:t>•6% - теряется координация и связность речи;</a:t>
            </a:r>
          </a:p>
          <a:p>
            <a:r>
              <a:rPr lang="ru-RU" dirty="0" smtClean="0"/>
              <a:t>•10% - </a:t>
            </a:r>
            <a:r>
              <a:rPr lang="ru-RU" u="none" dirty="0" smtClean="0"/>
              <a:t>нарушается терморегуляция, и начинают гибнуть клетки;</a:t>
            </a:r>
          </a:p>
          <a:p>
            <a:r>
              <a:rPr lang="ru-RU" u="none" dirty="0" smtClean="0"/>
              <a:t>•11% - организм претерпевает серьезные изменения, и необходима </a:t>
            </a:r>
            <a:r>
              <a:rPr lang="ru-RU" dirty="0" smtClean="0"/>
              <a:t>профессиональная медицинская помощь;</a:t>
            </a:r>
          </a:p>
          <a:p>
            <a:r>
              <a:rPr lang="ru-RU" dirty="0" smtClean="0"/>
              <a:t>•при 20% - может наступить смерть.</a:t>
            </a:r>
          </a:p>
          <a:p>
            <a:r>
              <a:rPr lang="ru-RU" dirty="0" smtClean="0"/>
              <a:t>В большинстве случаев именно обезвоживание – основная причина старения человека.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7C5A47-8261-4B3D-BED6-5AEE657B9B1C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43178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u="none" dirty="0" smtClean="0"/>
              <a:t>На</a:t>
            </a:r>
            <a:r>
              <a:rPr lang="ru-RU" u="none" baseline="0" dirty="0" smtClean="0"/>
              <a:t> протяжении </a:t>
            </a:r>
            <a:r>
              <a:rPr lang="ru-RU" u="none" dirty="0" smtClean="0"/>
              <a:t>жизни мы постепенно снижаем потребление чистой воды, заменяя ее соками, чаем, кофе и газировкой.</a:t>
            </a:r>
          </a:p>
          <a:p>
            <a:r>
              <a:rPr lang="ru-RU" u="none" dirty="0" smtClean="0"/>
              <a:t>Например: в баночке газированной </a:t>
            </a:r>
            <a:r>
              <a:rPr lang="ru-RU" dirty="0" smtClean="0"/>
              <a:t>воды содержится 35 грамм сахара и целых 140 калорий.</a:t>
            </a:r>
          </a:p>
          <a:p>
            <a:r>
              <a:rPr lang="ru-RU" dirty="0" smtClean="0"/>
              <a:t>А в стакане чистой воды сахар и калории отсутствуют.</a:t>
            </a:r>
          </a:p>
          <a:p>
            <a:endParaRPr lang="ru-RU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Каждой</a:t>
            </a:r>
            <a:r>
              <a:rPr lang="ru-RU" baseline="0" dirty="0" smtClean="0"/>
              <a:t> клетке нашего организма нужна именно вода. Мы же </a:t>
            </a:r>
            <a:r>
              <a:rPr lang="ru-RU" dirty="0" smtClean="0"/>
              <a:t>не моем голову соком или посуду борщом? </a:t>
            </a:r>
          </a:p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7C5A47-8261-4B3D-BED6-5AEE657B9B1C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48674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930AE-76A8-484E-AE0C-B2363B4DFEB1}" type="datetimeFigureOut">
              <a:rPr lang="ru-RU" smtClean="0"/>
              <a:t>21.07.17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5D1F1-1651-4485-9D26-5B31073650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67769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930AE-76A8-484E-AE0C-B2363B4DFEB1}" type="datetimeFigureOut">
              <a:rPr lang="ru-RU" smtClean="0"/>
              <a:t>21.07.17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5D1F1-1651-4485-9D26-5B31073650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14835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930AE-76A8-484E-AE0C-B2363B4DFEB1}" type="datetimeFigureOut">
              <a:rPr lang="ru-RU" smtClean="0"/>
              <a:t>21.07.17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5D1F1-1651-4485-9D26-5B31073650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65022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930AE-76A8-484E-AE0C-B2363B4DFEB1}" type="datetimeFigureOut">
              <a:rPr lang="ru-RU" smtClean="0"/>
              <a:t>21.07.17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5D1F1-1651-4485-9D26-5B31073650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15589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930AE-76A8-484E-AE0C-B2363B4DFEB1}" type="datetimeFigureOut">
              <a:rPr lang="ru-RU" smtClean="0"/>
              <a:t>21.07.17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5D1F1-1651-4485-9D26-5B31073650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34233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930AE-76A8-484E-AE0C-B2363B4DFEB1}" type="datetimeFigureOut">
              <a:rPr lang="ru-RU" smtClean="0"/>
              <a:t>21.07.17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5D1F1-1651-4485-9D26-5B31073650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09594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930AE-76A8-484E-AE0C-B2363B4DFEB1}" type="datetimeFigureOut">
              <a:rPr lang="ru-RU" smtClean="0"/>
              <a:t>21.07.17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5D1F1-1651-4485-9D26-5B31073650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3070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930AE-76A8-484E-AE0C-B2363B4DFEB1}" type="datetimeFigureOut">
              <a:rPr lang="ru-RU" smtClean="0"/>
              <a:t>21.07.17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5D1F1-1651-4485-9D26-5B31073650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20093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930AE-76A8-484E-AE0C-B2363B4DFEB1}" type="datetimeFigureOut">
              <a:rPr lang="ru-RU" smtClean="0"/>
              <a:t>21.07.17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5D1F1-1651-4485-9D26-5B31073650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2481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930AE-76A8-484E-AE0C-B2363B4DFEB1}" type="datetimeFigureOut">
              <a:rPr lang="ru-RU" smtClean="0"/>
              <a:t>21.07.17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5D1F1-1651-4485-9D26-5B31073650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67838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930AE-76A8-484E-AE0C-B2363B4DFEB1}" type="datetimeFigureOut">
              <a:rPr lang="ru-RU" smtClean="0"/>
              <a:t>21.07.17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5D1F1-1651-4485-9D26-5B31073650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7407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C930AE-76A8-484E-AE0C-B2363B4DFEB1}" type="datetimeFigureOut">
              <a:rPr lang="ru-RU" smtClean="0"/>
              <a:t>21.07.17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C5D1F1-1651-4485-9D26-5B31073650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9104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4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4.ti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0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4" Type="http://schemas.openxmlformats.org/officeDocument/2006/relationships/image" Target="../media/image6.emf"/><Relationship Id="rId5" Type="http://schemas.openxmlformats.org/officeDocument/2006/relationships/image" Target="../media/image7.emf"/><Relationship Id="rId6" Type="http://schemas.openxmlformats.org/officeDocument/2006/relationships/image" Target="../media/image8.emf"/><Relationship Id="rId7" Type="http://schemas.openxmlformats.org/officeDocument/2006/relationships/image" Target="../media/image9.emf"/><Relationship Id="rId8" Type="http://schemas.openxmlformats.org/officeDocument/2006/relationships/image" Target="../media/image10.emf"/><Relationship Id="rId9" Type="http://schemas.openxmlformats.org/officeDocument/2006/relationships/image" Target="../media/image11.emf"/><Relationship Id="rId10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7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8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jpeg"/><Relationship Id="rId5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WaterPack cop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017" y="-72008"/>
            <a:ext cx="9260529" cy="695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8503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3752"/>
            <a:ext cx="8229600" cy="1143000"/>
          </a:xfrm>
        </p:spPr>
        <p:txBody>
          <a:bodyPr/>
          <a:lstStyle/>
          <a:p>
            <a:r>
              <a:rPr lang="ru-RU" dirty="0" smtClean="0"/>
              <a:t>Интересный факт</a:t>
            </a:r>
            <a:endParaRPr lang="ru-RU" dirty="0"/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1680" y="1628800"/>
            <a:ext cx="1363421" cy="246551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193095" y="4326886"/>
            <a:ext cx="2370793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100" dirty="0" smtClean="0"/>
              <a:t>БАНКА ГАЗИРОВКИ</a:t>
            </a:r>
            <a:endParaRPr lang="ru-RU" sz="21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331640" y="4941168"/>
            <a:ext cx="2066247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1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35 грамм сахара</a:t>
            </a:r>
            <a:endParaRPr lang="ru-RU" sz="2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547664" y="5805264"/>
            <a:ext cx="1621000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100" dirty="0" smtClean="0">
                <a:solidFill>
                  <a:srgbClr val="595959"/>
                </a:solidFill>
              </a:rPr>
              <a:t>140 калорий</a:t>
            </a:r>
            <a:endParaRPr lang="ru-RU" sz="2100" dirty="0">
              <a:solidFill>
                <a:srgbClr val="595959"/>
              </a:solidFill>
            </a:endParaRPr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2918" y="1818639"/>
            <a:ext cx="1603378" cy="2186425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5552774" y="4326886"/>
            <a:ext cx="1849409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100" dirty="0" smtClean="0"/>
              <a:t>СТАКАН ВОДЫ</a:t>
            </a:r>
            <a:endParaRPr lang="ru-RU" sz="21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5576350" y="4957718"/>
            <a:ext cx="1929754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100" dirty="0" smtClean="0">
                <a:solidFill>
                  <a:srgbClr val="595959"/>
                </a:solidFill>
              </a:rPr>
              <a:t>0 грамм сахара</a:t>
            </a:r>
            <a:endParaRPr lang="ru-RU" sz="2100" dirty="0">
              <a:solidFill>
                <a:srgbClr val="595959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860621" y="5877272"/>
            <a:ext cx="1348014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100" dirty="0" smtClean="0">
                <a:solidFill>
                  <a:srgbClr val="595959"/>
                </a:solidFill>
              </a:rPr>
              <a:t>0 калорий</a:t>
            </a:r>
            <a:endParaRPr lang="ru-RU" sz="2100" dirty="0">
              <a:solidFill>
                <a:srgbClr val="595959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115631" y="5185936"/>
            <a:ext cx="44014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dirty="0">
                <a:solidFill>
                  <a:srgbClr val="595959"/>
                </a:solidFill>
              </a:rPr>
              <a:t>=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6300192" y="5229200"/>
            <a:ext cx="44014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dirty="0">
                <a:solidFill>
                  <a:srgbClr val="595959"/>
                </a:solidFill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4089800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18256"/>
            <a:ext cx="8229600" cy="1143000"/>
          </a:xfrm>
        </p:spPr>
        <p:txBody>
          <a:bodyPr/>
          <a:lstStyle/>
          <a:p>
            <a:r>
              <a:rPr lang="ru-RU" dirty="0" smtClean="0"/>
              <a:t>Готовое решение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899592" y="2204864"/>
            <a:ext cx="27363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/>
              <a:t>КАЧЕСТВО</a:t>
            </a:r>
            <a:endParaRPr lang="en-US" sz="2400" dirty="0" smtClean="0"/>
          </a:p>
          <a:p>
            <a:endParaRPr lang="ru-RU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/>
              <a:t>КОЛИЧЕСТВО</a:t>
            </a:r>
            <a:endParaRPr lang="en-US" sz="2400" dirty="0" smtClean="0"/>
          </a:p>
          <a:p>
            <a:endParaRPr lang="ru-RU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/>
              <a:t>МОБИЛЬНОСТЬ </a:t>
            </a:r>
            <a:endParaRPr lang="ru-RU" sz="2400" dirty="0"/>
          </a:p>
        </p:txBody>
      </p:sp>
      <p:pic>
        <p:nvPicPr>
          <p:cNvPr id="3" name="Изображение 2" descr="WP_Promo_box-00.t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1196752"/>
            <a:ext cx="3995936" cy="5034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4693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-27384"/>
            <a:ext cx="8229600" cy="1143000"/>
          </a:xfrm>
        </p:spPr>
        <p:txBody>
          <a:bodyPr/>
          <a:lstStyle/>
          <a:p>
            <a:r>
              <a:rPr lang="en-US" dirty="0" smtClean="0"/>
              <a:t>Coral</a:t>
            </a:r>
            <a:r>
              <a:rPr lang="ru-RU" dirty="0" smtClean="0"/>
              <a:t>-</a:t>
            </a:r>
            <a:r>
              <a:rPr lang="en-US" dirty="0" smtClean="0"/>
              <a:t>Mine 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4932040" y="2159404"/>
            <a:ext cx="38164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Изменяет физико-химические </a:t>
            </a:r>
          </a:p>
          <a:p>
            <a:r>
              <a:rPr lang="ru-RU" dirty="0" smtClean="0"/>
              <a:t>свойства воды</a:t>
            </a:r>
          </a:p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4932040" y="3431741"/>
            <a:ext cx="4032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Содержит оптимальный баланс  микро- и макроэлементов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4932040" y="4666910"/>
            <a:ext cx="3312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Вода становится «вкусной» </a:t>
            </a:r>
            <a:endParaRPr lang="en-US" dirty="0" smtClean="0"/>
          </a:p>
          <a:p>
            <a:r>
              <a:rPr lang="ru-RU" dirty="0" smtClean="0"/>
              <a:t>для каждой клетки организма</a:t>
            </a:r>
            <a:endParaRPr lang="ru-RU" dirty="0"/>
          </a:p>
        </p:txBody>
      </p:sp>
      <p:pic>
        <p:nvPicPr>
          <p:cNvPr id="7" name="Изображение 6" descr="Coral-Min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498558"/>
            <a:ext cx="3312368" cy="4378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4094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Изображение 15" descr="KOR DELTA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190776"/>
            <a:ext cx="8100392" cy="547858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r>
              <a:rPr lang="ru-RU" dirty="0" smtClean="0"/>
              <a:t>Всегда с собой!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467544" y="1486525"/>
            <a:ext cx="1728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МОТИВАТОРЫ</a:t>
            </a:r>
            <a:r>
              <a:rPr lang="en-US" dirty="0" smtClean="0"/>
              <a:t> </a:t>
            </a:r>
          </a:p>
          <a:p>
            <a:r>
              <a:rPr lang="ru-RU" dirty="0" smtClean="0"/>
              <a:t>ВНУТРИ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7020272" y="1484784"/>
            <a:ext cx="2448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ЭРГОНОМИЧНЫЙ</a:t>
            </a:r>
          </a:p>
          <a:p>
            <a:r>
              <a:rPr lang="ru-RU" dirty="0"/>
              <a:t>ДИЗАЙН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948264" y="4797152"/>
            <a:ext cx="18722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РЕЗИНОВОЕ</a:t>
            </a:r>
            <a:r>
              <a:rPr lang="en-US" dirty="0" smtClean="0"/>
              <a:t> </a:t>
            </a:r>
          </a:p>
          <a:p>
            <a:r>
              <a:rPr lang="ru-RU" dirty="0" smtClean="0"/>
              <a:t>ОСНОВАНИЕ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6948264" y="3284984"/>
            <a:ext cx="20162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ГИГИЕНИЧНОЕ</a:t>
            </a:r>
          </a:p>
          <a:p>
            <a:r>
              <a:rPr lang="ru-RU" dirty="0"/>
              <a:t>ГОРЛЫШКО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467544" y="3286725"/>
            <a:ext cx="17281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УДОБНАЯ</a:t>
            </a:r>
            <a:r>
              <a:rPr lang="en-US" dirty="0" smtClean="0"/>
              <a:t> </a:t>
            </a:r>
          </a:p>
          <a:p>
            <a:r>
              <a:rPr lang="ru-RU" dirty="0" smtClean="0"/>
              <a:t>КРЫШКА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485800" y="4869160"/>
            <a:ext cx="17099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ЛЕГКО МЫТЬ</a:t>
            </a:r>
          </a:p>
          <a:p>
            <a:r>
              <a:rPr lang="ru-RU" dirty="0"/>
              <a:t>И НАПОЛНЯТЬ</a:t>
            </a:r>
          </a:p>
        </p:txBody>
      </p:sp>
    </p:spTree>
    <p:extLst>
      <p:ext uri="{BB962C8B-B14F-4D97-AF65-F5344CB8AC3E}">
        <p14:creationId xmlns:p14="http://schemas.microsoft.com/office/powerpoint/2010/main" val="30536182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2" grpId="0"/>
      <p:bldP spid="13" grpId="0"/>
      <p:bldP spid="14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Вам будет удобно</a:t>
            </a:r>
            <a:endParaRPr lang="ru-RU" dirty="0"/>
          </a:p>
        </p:txBody>
      </p:sp>
      <p:pic>
        <p:nvPicPr>
          <p:cNvPr id="5" name="Изображение 2" descr="1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72" y="1971092"/>
            <a:ext cx="7812360" cy="3906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1725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BAC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r>
              <a:rPr lang="ru-RU" dirty="0" smtClean="0"/>
              <a:t>А еще</a:t>
            </a:r>
            <a:endParaRPr lang="ru-RU" dirty="0"/>
          </a:p>
        </p:txBody>
      </p:sp>
      <p:pic>
        <p:nvPicPr>
          <p:cNvPr id="6" name="Изображение 5" descr="WP_Promo_box-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1196752"/>
            <a:ext cx="4248472" cy="5160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9751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WaterPack cop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72008"/>
            <a:ext cx="9260529" cy="695739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115616" y="5509681"/>
            <a:ext cx="705678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dirty="0">
                <a:solidFill>
                  <a:schemeClr val="bg1"/>
                </a:solidFill>
              </a:rPr>
              <a:t>Ваша здоровая, наполненная энергией </a:t>
            </a:r>
          </a:p>
          <a:p>
            <a:pPr algn="ctr"/>
            <a:r>
              <a:rPr lang="ru-RU" sz="3000" dirty="0">
                <a:solidFill>
                  <a:schemeClr val="bg1"/>
                </a:solidFill>
              </a:rPr>
              <a:t>жизнь начинается с </a:t>
            </a:r>
            <a:r>
              <a:rPr lang="ru-RU" sz="3000" dirty="0" err="1">
                <a:solidFill>
                  <a:schemeClr val="bg1"/>
                </a:solidFill>
              </a:rPr>
              <a:t>Water</a:t>
            </a:r>
            <a:r>
              <a:rPr lang="ru-RU" sz="3000" dirty="0">
                <a:solidFill>
                  <a:schemeClr val="bg1"/>
                </a:solidFill>
              </a:rPr>
              <a:t> </a:t>
            </a:r>
            <a:r>
              <a:rPr lang="ru-RU" sz="3000" dirty="0" err="1">
                <a:solidFill>
                  <a:schemeClr val="bg1"/>
                </a:solidFill>
              </a:rPr>
              <a:t>Pack</a:t>
            </a:r>
            <a:endParaRPr lang="ru-RU" sz="3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1141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 descr="2slid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9463"/>
            <a:ext cx="9144000" cy="517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8772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99392"/>
            <a:ext cx="8229600" cy="1143000"/>
          </a:xfrm>
        </p:spPr>
        <p:txBody>
          <a:bodyPr/>
          <a:lstStyle/>
          <a:p>
            <a:r>
              <a:rPr lang="ru-RU" dirty="0" smtClean="0"/>
              <a:t>Вода – основа нашей жизни</a:t>
            </a:r>
            <a:endParaRPr lang="ru-RU" dirty="0"/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949" y="1196752"/>
            <a:ext cx="4977115" cy="5439590"/>
          </a:xfrm>
          <a:prstGeom prst="rect">
            <a:avLst/>
          </a:prstGeom>
        </p:spPr>
      </p:pic>
      <p:pic>
        <p:nvPicPr>
          <p:cNvPr id="4" name="Изображение 3" descr="Untitled-1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302" y="1412776"/>
            <a:ext cx="2318986" cy="525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859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3752"/>
            <a:ext cx="8229600" cy="1143000"/>
          </a:xfrm>
        </p:spPr>
        <p:txBody>
          <a:bodyPr/>
          <a:lstStyle/>
          <a:p>
            <a:r>
              <a:rPr lang="ru-RU" dirty="0" smtClean="0"/>
              <a:t>8 причин пить воду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179512" y="3203684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КОНТРОЛЬ ВЕСА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267744" y="3203684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ЭНЕРГИЯ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572000" y="3203684"/>
            <a:ext cx="21380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СРЕДСТВО </a:t>
            </a:r>
            <a:r>
              <a:rPr lang="ru-RU" dirty="0" smtClean="0"/>
              <a:t>ОТ </a:t>
            </a:r>
            <a:r>
              <a:rPr lang="ru-RU" dirty="0"/>
              <a:t>БОЛИ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6876256" y="3203684"/>
            <a:ext cx="19036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ЗДОРОВАЯ КОЖА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39552" y="5662989"/>
            <a:ext cx="169003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smtClean="0"/>
              <a:t>ХОРОШЕЕ</a:t>
            </a:r>
          </a:p>
          <a:p>
            <a:pPr algn="ctr"/>
            <a:r>
              <a:rPr lang="ru-RU" dirty="0" smtClean="0"/>
              <a:t>ПИЩЕВАРЕНИЕ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339752" y="5661248"/>
            <a:ext cx="22491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/>
              <a:t>ЗДОРОВЫЕ </a:t>
            </a:r>
            <a:r>
              <a:rPr lang="ru-RU" dirty="0" smtClean="0"/>
              <a:t>СУСТАВЫ</a:t>
            </a:r>
          </a:p>
          <a:p>
            <a:pPr algn="ctr"/>
            <a:r>
              <a:rPr lang="ru-RU" dirty="0" smtClean="0"/>
              <a:t>И МЫШЦЫ 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660888" y="5661248"/>
            <a:ext cx="21433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smtClean="0"/>
              <a:t>РЕГУЛИРУЕТ</a:t>
            </a:r>
            <a:endParaRPr lang="en-US" dirty="0" smtClean="0"/>
          </a:p>
          <a:p>
            <a:pPr algn="ctr"/>
            <a:r>
              <a:rPr lang="ru-RU" dirty="0" smtClean="0"/>
              <a:t>ТЕМПЕРАТУРУ </a:t>
            </a:r>
            <a:r>
              <a:rPr lang="ru-RU" dirty="0"/>
              <a:t>ТЕЛА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7081147" y="5662989"/>
            <a:ext cx="15953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smtClean="0"/>
              <a:t>ОЧИЩЕНИЕ</a:t>
            </a:r>
            <a:endParaRPr lang="en-US" dirty="0" smtClean="0"/>
          </a:p>
          <a:p>
            <a:pPr algn="ctr"/>
            <a:r>
              <a:rPr lang="ru-RU" dirty="0" smtClean="0"/>
              <a:t>ОТ </a:t>
            </a:r>
            <a:r>
              <a:rPr lang="ru-RU" dirty="0"/>
              <a:t>ТОКСИНОВ </a:t>
            </a: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1700808"/>
            <a:ext cx="1224136" cy="1224136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5816" y="1700808"/>
            <a:ext cx="1224136" cy="1224136"/>
          </a:xfrm>
          <a:prstGeom prst="rect">
            <a:avLst/>
          </a:prstGeom>
        </p:spPr>
      </p:pic>
      <p:pic>
        <p:nvPicPr>
          <p:cNvPr id="12" name="Изображение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6296" y="1700808"/>
            <a:ext cx="1224136" cy="1224136"/>
          </a:xfrm>
          <a:prstGeom prst="rect">
            <a:avLst/>
          </a:prstGeom>
        </p:spPr>
      </p:pic>
      <p:pic>
        <p:nvPicPr>
          <p:cNvPr id="13" name="Изображение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5576" y="4149080"/>
            <a:ext cx="1224136" cy="1224136"/>
          </a:xfrm>
          <a:prstGeom prst="rect">
            <a:avLst/>
          </a:prstGeom>
        </p:spPr>
      </p:pic>
      <p:pic>
        <p:nvPicPr>
          <p:cNvPr id="14" name="Изображение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60756" y="4149080"/>
            <a:ext cx="1224136" cy="1224136"/>
          </a:xfrm>
          <a:prstGeom prst="rect">
            <a:avLst/>
          </a:prstGeom>
        </p:spPr>
      </p:pic>
      <p:pic>
        <p:nvPicPr>
          <p:cNvPr id="19" name="Изображение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76056" y="4149080"/>
            <a:ext cx="1224136" cy="1224136"/>
          </a:xfrm>
          <a:prstGeom prst="rect">
            <a:avLst/>
          </a:prstGeom>
        </p:spPr>
      </p:pic>
      <p:pic>
        <p:nvPicPr>
          <p:cNvPr id="20" name="Изображение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36296" y="4149080"/>
            <a:ext cx="1224136" cy="1224136"/>
          </a:xfrm>
          <a:prstGeom prst="rect">
            <a:avLst/>
          </a:prstGeom>
        </p:spPr>
      </p:pic>
      <p:pic>
        <p:nvPicPr>
          <p:cNvPr id="21" name="Изображение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04048" y="1700808"/>
            <a:ext cx="1224136" cy="122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7745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7" grpId="0"/>
      <p:bldP spid="18" grpId="0"/>
      <p:bldP spid="8" grpId="0"/>
      <p:bldP spid="9" grpId="0"/>
      <p:bldP spid="11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08" y="1556792"/>
            <a:ext cx="7416824" cy="438542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r>
              <a:rPr lang="ru-RU" dirty="0" smtClean="0"/>
              <a:t>Потребность организма 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1187624" y="3501008"/>
            <a:ext cx="316835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dirty="0" smtClean="0"/>
              <a:t>КАЧЕСТВО ВОДЫ</a:t>
            </a:r>
            <a:endParaRPr lang="ru-RU" sz="2500" dirty="0"/>
          </a:p>
        </p:txBody>
      </p:sp>
      <p:sp>
        <p:nvSpPr>
          <p:cNvPr id="10" name="TextBox 9"/>
          <p:cNvSpPr txBox="1"/>
          <p:nvPr/>
        </p:nvSpPr>
        <p:spPr>
          <a:xfrm>
            <a:off x="5292080" y="3501008"/>
            <a:ext cx="316835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dirty="0" smtClean="0"/>
              <a:t>КОЛИЧЕСТВО ВОДЫ</a:t>
            </a:r>
            <a:endParaRPr lang="ru-RU" sz="2500" dirty="0"/>
          </a:p>
        </p:txBody>
      </p:sp>
      <p:pic>
        <p:nvPicPr>
          <p:cNvPr id="11" name="Изображение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1960" y="3417465"/>
            <a:ext cx="1080120" cy="875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8737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8864" y="-27384"/>
            <a:ext cx="8229600" cy="1143000"/>
          </a:xfrm>
        </p:spPr>
        <p:txBody>
          <a:bodyPr/>
          <a:lstStyle/>
          <a:p>
            <a:r>
              <a:rPr lang="ru-RU" dirty="0" smtClean="0"/>
              <a:t>Сколько воды нужно пить?</a:t>
            </a:r>
            <a:endParaRPr lang="ru-RU" dirty="0"/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2204865"/>
            <a:ext cx="7776864" cy="1927878"/>
          </a:xfrm>
          <a:prstGeom prst="rect">
            <a:avLst/>
          </a:prstGeom>
        </p:spPr>
      </p:pic>
      <p:pic>
        <p:nvPicPr>
          <p:cNvPr id="8" name="Изображение 7" descr="wate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465" y="620688"/>
            <a:ext cx="9241977" cy="626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5755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r>
              <a:rPr lang="ru-RU" dirty="0" smtClean="0"/>
              <a:t>Когда пить воду?</a:t>
            </a:r>
            <a:endParaRPr lang="ru-RU" dirty="0"/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3688" y="1700808"/>
            <a:ext cx="5256584" cy="4560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4753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Какая вода нам нужна?</a:t>
            </a:r>
            <a:endParaRPr lang="ru-RU" dirty="0"/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628801"/>
            <a:ext cx="9153065" cy="52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2794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r>
              <a:rPr lang="ru-RU" dirty="0" smtClean="0"/>
              <a:t>А если дефицит?</a:t>
            </a:r>
            <a:endParaRPr lang="ru-RU" dirty="0"/>
          </a:p>
        </p:txBody>
      </p:sp>
      <p:pic>
        <p:nvPicPr>
          <p:cNvPr id="5" name="Изображение 4" descr="Untitled-4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664296"/>
            <a:ext cx="2119430" cy="3739664"/>
          </a:xfrm>
          <a:prstGeom prst="rect">
            <a:avLst/>
          </a:prstGeom>
        </p:spPr>
      </p:pic>
      <p:pic>
        <p:nvPicPr>
          <p:cNvPr id="6" name="Изображение 5" descr="Untitled-5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2415" y="1296144"/>
            <a:ext cx="2425729" cy="5201816"/>
          </a:xfrm>
          <a:prstGeom prst="rect">
            <a:avLst/>
          </a:prstGeom>
        </p:spPr>
      </p:pic>
      <p:pic>
        <p:nvPicPr>
          <p:cNvPr id="8" name="Изображение 7" descr="Untitled-6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1296144"/>
            <a:ext cx="2228036" cy="52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0632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477</TotalTime>
  <Words>1827</Words>
  <Application>Microsoft Macintosh PowerPoint</Application>
  <PresentationFormat>Экран (4:3)</PresentationFormat>
  <Paragraphs>192</Paragraphs>
  <Slides>16</Slides>
  <Notes>15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Презентация PowerPoint</vt:lpstr>
      <vt:lpstr>Презентация PowerPoint</vt:lpstr>
      <vt:lpstr>Вода – основа нашей жизни</vt:lpstr>
      <vt:lpstr>8 причин пить воду</vt:lpstr>
      <vt:lpstr>Потребность организма </vt:lpstr>
      <vt:lpstr>Сколько воды нужно пить?</vt:lpstr>
      <vt:lpstr>Когда пить воду?</vt:lpstr>
      <vt:lpstr>Какая вода нам нужна?</vt:lpstr>
      <vt:lpstr>А если дефицит?</vt:lpstr>
      <vt:lpstr>Интересный факт</vt:lpstr>
      <vt:lpstr>Готовое решение</vt:lpstr>
      <vt:lpstr>Coral-Mine </vt:lpstr>
      <vt:lpstr>Всегда с собой!</vt:lpstr>
      <vt:lpstr>Вам будет удобно</vt:lpstr>
      <vt:lpstr>А еще</vt:lpstr>
      <vt:lpstr>Презентация PowerPoint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Ольга Костина</dc:creator>
  <cp:lastModifiedBy>JZ</cp:lastModifiedBy>
  <cp:revision>61</cp:revision>
  <dcterms:created xsi:type="dcterms:W3CDTF">2015-09-25T08:22:08Z</dcterms:created>
  <dcterms:modified xsi:type="dcterms:W3CDTF">2017-07-21T04:11:49Z</dcterms:modified>
</cp:coreProperties>
</file>