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4994" autoAdjust="0"/>
  </p:normalViewPr>
  <p:slideViewPr>
    <p:cSldViewPr snapToGrid="0">
      <p:cViewPr varScale="1">
        <p:scale>
          <a:sx n="47" d="100"/>
          <a:sy n="47" d="100"/>
        </p:scale>
        <p:origin x="344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-40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94BB18E5-6C0D-4EF5-8922-4DC9A8149D21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8631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4BB18E5-6C0D-4EF5-8922-4DC9A8149D21}" type="slidenum">
              <a:rPr lang="ru-RU" sz="1400" b="0" strike="noStrike" spc="-1" smtClean="0">
                <a:latin typeface="Times New Roman"/>
              </a:rPr>
              <a:t>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3869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Содержание витаминов и</a:t>
            </a:r>
            <a:r>
              <a:rPr lang="ru-RU" sz="2000" b="0" strike="noStrike" spc="-1" baseline="0" dirty="0" smtClean="0">
                <a:latin typeface="Arial"/>
              </a:rPr>
              <a:t> минералов </a:t>
            </a:r>
            <a:r>
              <a:rPr lang="ru-RU" sz="2000" b="0" strike="noStrike" spc="-1" dirty="0" smtClean="0">
                <a:latin typeface="Arial"/>
              </a:rPr>
              <a:t>в 25 г шейка: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Парааминобензойная </a:t>
            </a:r>
            <a:r>
              <a:rPr lang="ru-RU" sz="2000" b="0" strike="noStrike" spc="-1" dirty="0">
                <a:latin typeface="Arial"/>
              </a:rPr>
              <a:t>кислота (В10</a:t>
            </a:r>
            <a:r>
              <a:rPr lang="ru-RU" sz="2000" b="0" strike="noStrike" spc="-1" dirty="0" smtClean="0">
                <a:latin typeface="Arial"/>
              </a:rPr>
              <a:t>) </a:t>
            </a:r>
            <a:r>
              <a:rPr lang="ru-RU" sz="2000" b="0" strike="noStrike" spc="-1" dirty="0" smtClean="0">
                <a:latin typeface="Arial"/>
              </a:rPr>
              <a:t>– 25 </a:t>
            </a:r>
            <a:r>
              <a:rPr lang="ru-RU" sz="2000" b="0" strike="noStrike" spc="-1" dirty="0" smtClean="0">
                <a:latin typeface="Arial"/>
              </a:rPr>
              <a:t>мг: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защищает кожу от воздействия солнца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нормализует выработку меланина в коже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предотвращает появление пигментных </a:t>
            </a:r>
            <a:r>
              <a:rPr lang="ru-RU" sz="2000" b="0" strike="noStrike" spc="-1" dirty="0" smtClean="0">
                <a:latin typeface="Arial"/>
              </a:rPr>
              <a:t>пятен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Витамин А </a:t>
            </a:r>
            <a:r>
              <a:rPr lang="ru-RU" sz="2000" b="0" strike="noStrike" spc="-1" dirty="0" smtClean="0">
                <a:latin typeface="Arial"/>
              </a:rPr>
              <a:t> -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smtClean="0">
                <a:latin typeface="Arial"/>
              </a:rPr>
              <a:t>360 мкг: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предотвращает </a:t>
            </a:r>
            <a:r>
              <a:rPr lang="ru-RU" sz="2000" b="0" strike="noStrike" spc="-1" dirty="0">
                <a:latin typeface="Arial"/>
              </a:rPr>
              <a:t>появление прыщей и </a:t>
            </a:r>
            <a:r>
              <a:rPr lang="ru-RU" sz="2000" b="0" strike="noStrike" spc="-1" dirty="0" err="1">
                <a:latin typeface="Arial"/>
              </a:rPr>
              <a:t>акне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предупреждает </a:t>
            </a:r>
            <a:r>
              <a:rPr lang="ru-RU" sz="2000" b="0" strike="noStrike" spc="-1" dirty="0">
                <a:latin typeface="Arial"/>
              </a:rPr>
              <a:t>растяжки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питает кожу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Витамин С </a:t>
            </a:r>
            <a:r>
              <a:rPr lang="ru-RU" sz="2000" b="0" strike="noStrike" spc="-1" dirty="0" smtClean="0">
                <a:latin typeface="Arial"/>
              </a:rPr>
              <a:t>– 150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стимулирует </a:t>
            </a:r>
            <a:r>
              <a:rPr lang="ru-RU" sz="2000" b="0" strike="noStrike" spc="-1" dirty="0">
                <a:latin typeface="Arial"/>
              </a:rPr>
              <a:t>выработку коллагена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стенки сосудов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повышает </a:t>
            </a:r>
            <a:r>
              <a:rPr lang="ru-RU" sz="2000" b="0" strike="noStrike" spc="-1" dirty="0">
                <a:latin typeface="Arial"/>
              </a:rPr>
              <a:t>эластичность </a:t>
            </a:r>
            <a:r>
              <a:rPr lang="ru-RU" sz="2000" b="0" strike="noStrike" spc="-1" dirty="0" smtClean="0">
                <a:latin typeface="Arial"/>
              </a:rPr>
              <a:t>кожи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Ниацин (РР) </a:t>
            </a:r>
            <a:r>
              <a:rPr lang="ru-RU" sz="2000" b="0" strike="noStrike" spc="-1" dirty="0" smtClean="0">
                <a:latin typeface="Arial"/>
              </a:rPr>
              <a:t>– 4,75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обладает </a:t>
            </a:r>
            <a:r>
              <a:rPr lang="ru-RU" sz="2000" b="0" strike="noStrike" spc="-1" dirty="0">
                <a:latin typeface="Arial"/>
              </a:rPr>
              <a:t>регенерирующим действием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предохраняет </a:t>
            </a:r>
            <a:r>
              <a:rPr lang="ru-RU" sz="2000" b="0" strike="noStrike" spc="-1" dirty="0">
                <a:latin typeface="Arial"/>
              </a:rPr>
              <a:t>от кожных заболеваний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предупреждает </a:t>
            </a:r>
            <a:r>
              <a:rPr lang="ru-RU" sz="2000" b="0" strike="noStrike" spc="-1" dirty="0">
                <a:latin typeface="Arial"/>
              </a:rPr>
              <a:t>выпадение </a:t>
            </a:r>
            <a:r>
              <a:rPr lang="ru-RU" sz="2000" b="0" strike="noStrike" spc="-1" dirty="0" smtClean="0">
                <a:latin typeface="Arial"/>
              </a:rPr>
              <a:t>волос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Витамин Е </a:t>
            </a:r>
            <a:r>
              <a:rPr lang="ru-RU" sz="2000" b="0" strike="noStrike" spc="-1" dirty="0" smtClean="0">
                <a:latin typeface="Arial"/>
              </a:rPr>
              <a:t>– 4,18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сильный </a:t>
            </a:r>
            <a:r>
              <a:rPr lang="ru-RU" sz="2000" b="0" strike="noStrike" spc="-1" dirty="0">
                <a:latin typeface="Arial"/>
              </a:rPr>
              <a:t>антиоксидант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участвует </a:t>
            </a:r>
            <a:r>
              <a:rPr lang="ru-RU" sz="2000" b="0" strike="noStrike" spc="-1" dirty="0">
                <a:latin typeface="Arial"/>
              </a:rPr>
              <a:t>в процессе регенерации кожи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питает кожу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Пантотеновая кислота (В5) </a:t>
            </a:r>
            <a:r>
              <a:rPr lang="ru-RU" sz="2000" b="0" strike="noStrike" spc="-1" dirty="0" smtClean="0">
                <a:latin typeface="Arial"/>
              </a:rPr>
              <a:t>– 4,14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волосы и ногти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замедляет </a:t>
            </a:r>
            <a:r>
              <a:rPr lang="ru-RU" sz="2000" b="0" strike="noStrike" spc="-1" dirty="0">
                <a:latin typeface="Arial"/>
              </a:rPr>
              <a:t>процессы старения кожи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придает </a:t>
            </a:r>
            <a:r>
              <a:rPr lang="ru-RU" sz="2000" b="0" strike="noStrike" spc="-1" dirty="0">
                <a:latin typeface="Arial"/>
              </a:rPr>
              <a:t>волосам гладкость и </a:t>
            </a:r>
            <a:r>
              <a:rPr lang="ru-RU" sz="2000" b="0" strike="noStrike" spc="-1" dirty="0" smtClean="0">
                <a:latin typeface="Arial"/>
              </a:rPr>
              <a:t>шелковистость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Фолиевая кислота (В9) </a:t>
            </a:r>
            <a:r>
              <a:rPr lang="ru-RU" sz="2000" b="0" strike="noStrike" spc="-1" dirty="0" smtClean="0">
                <a:latin typeface="Arial"/>
              </a:rPr>
              <a:t>– 110 мкг</a:t>
            </a:r>
            <a:r>
              <a:rPr lang="ru-RU" sz="2000" b="0" strike="noStrike" spc="-1" dirty="0" smtClean="0">
                <a:latin typeface="Arial"/>
              </a:rPr>
              <a:t>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способствует </a:t>
            </a:r>
            <a:r>
              <a:rPr lang="ru-RU" sz="2000" b="0" strike="noStrike" spc="-1" dirty="0">
                <a:latin typeface="Arial"/>
              </a:rPr>
              <a:t>здоровому росту волос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придает </a:t>
            </a:r>
            <a:r>
              <a:rPr lang="ru-RU" sz="2000" b="0" strike="noStrike" spc="-1" dirty="0">
                <a:latin typeface="Arial"/>
              </a:rPr>
              <a:t>коже здоровый </a:t>
            </a:r>
            <a:r>
              <a:rPr lang="ru-RU" sz="2000" b="0" strike="noStrike" spc="-1" dirty="0" smtClean="0">
                <a:latin typeface="Arial"/>
              </a:rPr>
              <a:t>вид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Биотин (Н) </a:t>
            </a:r>
            <a:r>
              <a:rPr lang="ru-RU" sz="2000" b="0" strike="noStrike" spc="-1" dirty="0" smtClean="0">
                <a:latin typeface="Arial"/>
              </a:rPr>
              <a:t>– 40 мкг</a:t>
            </a:r>
            <a:r>
              <a:rPr lang="ru-RU" sz="2000" b="0" strike="noStrike" spc="-1" dirty="0" smtClean="0">
                <a:latin typeface="Arial"/>
              </a:rPr>
              <a:t>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увлажняет </a:t>
            </a:r>
            <a:r>
              <a:rPr lang="ru-RU" sz="2000" b="0" strike="noStrike" spc="-1" dirty="0">
                <a:latin typeface="Arial"/>
              </a:rPr>
              <a:t>волосы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препятствует </a:t>
            </a:r>
            <a:r>
              <a:rPr lang="ru-RU" sz="2000" b="0" strike="noStrike" spc="-1" dirty="0">
                <a:latin typeface="Arial"/>
              </a:rPr>
              <a:t>расслоению ногтей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внутренние слои </a:t>
            </a:r>
            <a:r>
              <a:rPr lang="ru-RU" sz="2000" b="0" strike="noStrike" spc="-1" dirty="0" smtClean="0">
                <a:latin typeface="Arial"/>
              </a:rPr>
              <a:t>кожи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Магний </a:t>
            </a:r>
            <a:r>
              <a:rPr lang="ru-RU" sz="2000" b="0" strike="noStrike" spc="-1" dirty="0" smtClean="0">
                <a:latin typeface="Arial"/>
              </a:rPr>
              <a:t>– 50,85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 </a:t>
            </a:r>
            <a:r>
              <a:rPr lang="ru-RU" sz="2000" b="0" strike="noStrike" spc="-1" dirty="0" smtClean="0">
                <a:latin typeface="Arial"/>
              </a:rPr>
              <a:t>разглаживает </a:t>
            </a:r>
            <a:r>
              <a:rPr lang="ru-RU" sz="2000" b="0" strike="noStrike" spc="-1" dirty="0">
                <a:latin typeface="Arial"/>
              </a:rPr>
              <a:t>морщины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 </a:t>
            </a:r>
            <a:r>
              <a:rPr lang="ru-RU" sz="2000" b="0" strike="noStrike" spc="-1" dirty="0" smtClean="0">
                <a:latin typeface="Arial"/>
              </a:rPr>
              <a:t>укрепляет </a:t>
            </a:r>
            <a:r>
              <a:rPr lang="ru-RU" sz="2000" b="0" strike="noStrike" spc="-1" dirty="0">
                <a:latin typeface="Arial"/>
              </a:rPr>
              <a:t>ногти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 </a:t>
            </a:r>
            <a:r>
              <a:rPr lang="ru-RU" sz="2000" b="0" strike="noStrike" spc="-1" dirty="0" smtClean="0">
                <a:latin typeface="Arial"/>
              </a:rPr>
              <a:t>отвечает </a:t>
            </a:r>
            <a:r>
              <a:rPr lang="ru-RU" sz="2000" b="0" strike="noStrike" spc="-1" dirty="0">
                <a:latin typeface="Arial"/>
              </a:rPr>
              <a:t>за выработку </a:t>
            </a:r>
            <a:r>
              <a:rPr lang="ru-RU" sz="2000" b="0" strike="noStrike" spc="-1" dirty="0" smtClean="0">
                <a:latin typeface="Arial"/>
              </a:rPr>
              <a:t>эластина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Селен - </a:t>
            </a:r>
            <a:r>
              <a:rPr lang="ru-RU" sz="2000" b="0" strike="noStrike" spc="-1" dirty="0" smtClean="0">
                <a:latin typeface="Arial"/>
              </a:rPr>
              <a:t> 50 мкг: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замедляет </a:t>
            </a:r>
            <a:r>
              <a:rPr lang="ru-RU" sz="2000" b="0" strike="noStrike" spc="-1" dirty="0">
                <a:latin typeface="Arial"/>
              </a:rPr>
              <a:t>старение кожи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предотвращает </a:t>
            </a:r>
            <a:r>
              <a:rPr lang="ru-RU" sz="2000" b="0" strike="noStrike" spc="-1" dirty="0">
                <a:latin typeface="Arial"/>
              </a:rPr>
              <a:t>появление перхоти </a:t>
            </a: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Медь </a:t>
            </a:r>
            <a:r>
              <a:rPr lang="ru-RU" sz="2000" b="0" strike="noStrike" spc="-1" dirty="0" smtClean="0">
                <a:latin typeface="Arial"/>
              </a:rPr>
              <a:t>- </a:t>
            </a:r>
            <a:r>
              <a:rPr lang="ru-RU" sz="2000" b="0" strike="noStrike" spc="-1" dirty="0" smtClean="0">
                <a:latin typeface="Arial"/>
              </a:rPr>
              <a:t>0,5 </a:t>
            </a:r>
            <a:r>
              <a:rPr lang="ru-RU" sz="2000" b="0" strike="noStrike" spc="-1" dirty="0" smtClean="0">
                <a:latin typeface="Arial"/>
              </a:rPr>
              <a:t>мг: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способствует </a:t>
            </a:r>
            <a:r>
              <a:rPr lang="ru-RU" sz="2000" b="0" strike="noStrike" spc="-1" dirty="0">
                <a:latin typeface="Arial"/>
              </a:rPr>
              <a:t>образованию эластина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</a:t>
            </a:r>
            <a:r>
              <a:rPr lang="ru-RU" sz="2000" b="0" strike="noStrike" spc="-1" dirty="0" smtClean="0">
                <a:latin typeface="Arial"/>
              </a:rPr>
              <a:t>отвечает </a:t>
            </a:r>
            <a:r>
              <a:rPr lang="ru-RU" sz="2000" b="0" strike="noStrike" spc="-1" dirty="0">
                <a:latin typeface="Arial"/>
              </a:rPr>
              <a:t>за пигментацию кожи, волос и глаз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77AEAE-C000-4131-9AA5-D7E234071F1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103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1" i="1" strike="noStrike" spc="-1" dirty="0">
                <a:latin typeface="Arial"/>
              </a:rPr>
              <a:t>Пептидный коллаген </a:t>
            </a:r>
            <a:r>
              <a:rPr lang="ru-RU" sz="2000" b="1" i="1" strike="noStrike" spc="-1" dirty="0" err="1">
                <a:latin typeface="Arial"/>
              </a:rPr>
              <a:t>Веризол</a:t>
            </a:r>
            <a:r>
              <a:rPr lang="ru-RU" sz="2000" b="1" i="1" strike="noStrike" spc="-1" dirty="0">
                <a:latin typeface="Arial"/>
              </a:rPr>
              <a:t> </a:t>
            </a:r>
            <a:r>
              <a:rPr lang="ru-RU" sz="2000" b="0" strike="noStrike" spc="-1" dirty="0">
                <a:latin typeface="Arial"/>
              </a:rPr>
              <a:t>был разработан  для улучшения качества жизни людей во всем мире. Многочисленные научные исследования подтвердили, что он улучшает функциональное состояние суставов и костей, помогает нормализовать вес и замедляет процессы старения кожи.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Коллаген </a:t>
            </a:r>
            <a:r>
              <a:rPr lang="ru-RU" sz="2000" b="0" strike="noStrike" spc="-1" dirty="0" err="1">
                <a:latin typeface="Arial"/>
              </a:rPr>
              <a:t>Веризол</a:t>
            </a:r>
            <a:r>
              <a:rPr lang="ru-RU" sz="2000" b="0" strike="noStrike" spc="-1" dirty="0">
                <a:latin typeface="Arial"/>
              </a:rPr>
              <a:t> прекрасно совместим с другими компонентами, легко усваивается организмом и имеет высокую степень </a:t>
            </a:r>
            <a:r>
              <a:rPr lang="ru-RU" sz="2000" b="0" strike="noStrike" spc="-1" dirty="0" err="1">
                <a:latin typeface="Arial"/>
              </a:rPr>
              <a:t>биодоступности</a:t>
            </a:r>
            <a:r>
              <a:rPr lang="ru-RU" sz="2000" b="0" strike="noStrike" spc="-1" dirty="0">
                <a:latin typeface="Arial"/>
              </a:rPr>
              <a:t>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Действуя изнутри, пептиды </a:t>
            </a:r>
            <a:r>
              <a:rPr lang="ru-RU" sz="2000" b="0" strike="noStrike" spc="-1" dirty="0" err="1">
                <a:latin typeface="Arial"/>
              </a:rPr>
              <a:t>Веризола</a:t>
            </a:r>
            <a:r>
              <a:rPr lang="ru-RU" sz="2000" b="0" strike="noStrike" spc="-1" dirty="0">
                <a:latin typeface="Arial"/>
              </a:rPr>
              <a:t> оказывают непосредственное воздействие на коллагеновый обмен в коже, способствуют ее увлажнению, повышению упругости и эластичности, замедляют процесс формирования морщин.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Гидролизованный коллаген </a:t>
            </a:r>
            <a:r>
              <a:rPr lang="ru-RU" sz="12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Веризол</a:t>
            </a:r>
            <a:r>
              <a:rPr lang="ru-RU" sz="12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–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это высокоэффективная форма коллагена, состоящего из трех пептидов (аминокислот): лизина,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пролина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гидроксипролина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Это низкомолекулярный коллаген. Благодаря этому пептиды быстро и легко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усваиваются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и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начинают активно работать.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Особая роль принадлежит лизину. Эта аминокислота обеспечивает выработку коллагена – главного белка для образования соединительных тканей мышц, хрящей, связок и кожи, а также способствует быстрому восстановлению мышечных тканей, необходима для усвоения других полезных аминокислот. Лизин очень важен для нормальной работы сердечной мышцы, что также важно для спортсменов и людей, ведущих активный образ жизни.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При недостатке лизина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нарушается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белковый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обмен. К примеру, у спортсменов, особенно у бегунов на длинные дистанции, дефицит лизина может привести к хроническому воспалению сухожилий и истощению мышц.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Пептиды коллагена являются универсальным источником белка. Они отлично совместимы с другими компонентами и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также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легко усваиваются. Кроме того, не содержат жиров, углеводов, клейковины, пуринов и холестерина,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гипоаллергенны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Пептиды коллагена очень важны для поддержания эластичности и прочности соединительной ткани хрящей, суставов, кожи. Они обеспечивают отличное питание кожи, благодаря чему повышают ее тургор и упругость, замедляют процессы раннего старения.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В комплексе с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гидролизатом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коллагена действует витамин С. Этот витамин-антиоксидант участвует в выработке организмом собственного коллагена, а это значит, что он обеспечивает антиоксидантную защиту кожи, мышц и связок, а также поддерживает эластические свойства кожи.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Коллаген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Веризол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прекрасно совместим с другими компонентами, легко усваивается организмом и имеет высокую степень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биодоступности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Действуя изнутри, пептиды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Веризола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оказывают непосредственное воздействие на коллагеновый обмен в коже, способствуют ее увлажнению, повышению упругости и эластичности, замедляют процесс формирования морщин.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129EFFF-8866-46C6-93D8-997362E2D16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5037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Ингредиент вечной молодости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Коллаген – это главный белок соединительных тканей (80 %), из которых состоят наши кожа, мышцы, волосы, ногти, хрящи, </a:t>
            </a:r>
            <a:r>
              <a:rPr lang="ru-RU" sz="2000" b="0" strike="noStrike" spc="-1" dirty="0" smtClean="0">
                <a:latin typeface="Arial"/>
              </a:rPr>
              <a:t>причем </a:t>
            </a:r>
            <a:r>
              <a:rPr lang="ru-RU" sz="2000" b="0" strike="noStrike" spc="-1" dirty="0">
                <a:latin typeface="Arial"/>
              </a:rPr>
              <a:t>40 % коллагена содержится в коже, обеспечивая ее упругость и эластичность. С возрастом синтез собственного коллагена в организме уменьшается, и тогда волосы и ногти начинают истончаться, суставы и хрящи – разрушаться. Кожа становится сухой, тусклой и дряблой, появляются первые морщинки. Поэтому поддержание  уровня коллагена в организме очень важно для здоровья и красоты.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Коллаген – это как раз тот компонент, который особенно нужен ослабленным мышцам, хрящам, суставам и коже для их полного восстановления и здорового состояния. В «</a:t>
            </a:r>
            <a:r>
              <a:rPr lang="ru-RU" sz="2000" b="0" strike="noStrike" spc="-1" dirty="0" err="1">
                <a:latin typeface="Arial"/>
              </a:rPr>
              <a:t>Бьюти</a:t>
            </a:r>
            <a:r>
              <a:rPr lang="ru-RU" sz="2000" b="0" strike="noStrike" spc="-1" dirty="0">
                <a:latin typeface="Arial"/>
              </a:rPr>
              <a:t> Шейках» используется животный (коровий) коллаген.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7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04B5982-F098-401E-9E3E-F9D8EBBFBC8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5158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Наши шейки имеют действительно </a:t>
            </a:r>
            <a:r>
              <a:rPr lang="ru-RU" sz="2000" b="0" strike="noStrike" spc="-1" dirty="0">
                <a:latin typeface="Arial"/>
              </a:rPr>
              <a:t>натуральный вкус</a:t>
            </a:r>
            <a:r>
              <a:rPr lang="ru-RU" sz="2000" b="0" strike="noStrike" spc="-1" dirty="0" smtClean="0">
                <a:latin typeface="Arial"/>
              </a:rPr>
              <a:t>!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Более 1,5 лет проводились </a:t>
            </a:r>
            <a:r>
              <a:rPr lang="ru-RU" sz="2000" b="0" strike="noStrike" spc="-1" dirty="0" smtClean="0">
                <a:latin typeface="Arial"/>
              </a:rPr>
              <a:t>исследования, </a:t>
            </a:r>
            <a:r>
              <a:rPr lang="ru-RU" sz="2000" b="0" strike="noStrike" spc="-1" dirty="0">
                <a:latin typeface="Arial"/>
              </a:rPr>
              <a:t>и мы добились уникальной воздушной структуры и </a:t>
            </a:r>
            <a:r>
              <a:rPr lang="ru-RU" sz="2000" b="0" strike="noStrike" spc="-1" dirty="0" smtClean="0">
                <a:latin typeface="Arial"/>
              </a:rPr>
              <a:t>действительно </a:t>
            </a:r>
            <a:r>
              <a:rPr lang="ru-RU" sz="2000" b="0" strike="noStrike" spc="-1" dirty="0">
                <a:latin typeface="Arial"/>
              </a:rPr>
              <a:t>натурального вкуса</a:t>
            </a:r>
            <a:r>
              <a:rPr lang="ru-RU" sz="2000" b="0" strike="noStrike" spc="-1" dirty="0" smtClean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3</a:t>
            </a: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0" strike="noStrike" spc="-1" dirty="0">
                <a:latin typeface="Arial"/>
              </a:rPr>
              <a:t>самых популярных, </a:t>
            </a:r>
            <a:r>
              <a:rPr lang="ru-RU" sz="2000" b="0" strike="noStrike" spc="-1" dirty="0" smtClean="0">
                <a:latin typeface="Arial"/>
              </a:rPr>
              <a:t>любимых </a:t>
            </a:r>
            <a:r>
              <a:rPr lang="ru-RU" sz="2000" b="0" strike="noStrike" spc="-1" dirty="0">
                <a:latin typeface="Arial"/>
              </a:rPr>
              <a:t>во всем мире: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Ваниль (Вкус слегка подтаявшего мороженого – тонкий и чуть пряный – мало кого оставит равнодушным)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Малина (Нежный вкус малины с характерной кислинкой понравится сладкоежкам любого возраста)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Шоколад (Мягкий и знакомый с детства вкус шоколада с ноткой ванильного мороженого делает этот коктейль идеальным легким </a:t>
            </a:r>
            <a:r>
              <a:rPr lang="ru-RU" sz="2000" b="0" strike="noStrike" spc="-1" dirty="0" smtClean="0">
                <a:latin typeface="Arial"/>
              </a:rPr>
              <a:t>десертом)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 Апельсин-манго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baseline="0" dirty="0" smtClean="0">
                <a:latin typeface="Arial"/>
              </a:rPr>
              <a:t>(Свежесть апельсина раскрывается особенно ярко на фоне экзотических ноток сладкого манго)</a:t>
            </a: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Мы смогли создать </a:t>
            </a:r>
            <a:r>
              <a:rPr lang="ru-RU" sz="2000" b="0" strike="noStrike" spc="-1" dirty="0" smtClean="0">
                <a:latin typeface="Arial"/>
              </a:rPr>
              <a:t>идеальный десерт</a:t>
            </a:r>
            <a:r>
              <a:rPr lang="ru-RU" sz="2000" b="0" strike="noStrike" spc="-1" dirty="0">
                <a:latin typeface="Arial"/>
              </a:rPr>
              <a:t>, который </a:t>
            </a:r>
            <a:r>
              <a:rPr lang="ru-RU" sz="2000" b="0" strike="noStrike" spc="-1" dirty="0" smtClean="0">
                <a:latin typeface="Arial"/>
              </a:rPr>
              <a:t>заменяет полноценный </a:t>
            </a:r>
            <a:r>
              <a:rPr lang="ru-RU" sz="2000" b="0" strike="noStrike" spc="-1" dirty="0">
                <a:latin typeface="Arial"/>
              </a:rPr>
              <a:t>прием </a:t>
            </a:r>
            <a:r>
              <a:rPr lang="ru-RU" sz="2000" b="0" strike="noStrike" spc="-1" dirty="0" smtClean="0">
                <a:latin typeface="Arial"/>
              </a:rPr>
              <a:t>пищи.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Настоящее наслаждение с пользой </a:t>
            </a:r>
            <a:r>
              <a:rPr lang="ru-RU" sz="2000" b="0" strike="noStrike" spc="-1" baseline="0" dirty="0" smtClean="0">
                <a:latin typeface="Arial"/>
              </a:rPr>
              <a:t>для фигуры</a:t>
            </a:r>
            <a:r>
              <a:rPr lang="ru-RU" sz="2000" b="0" strike="noStrike" spc="-1" dirty="0" smtClean="0">
                <a:latin typeface="Arial"/>
              </a:rPr>
              <a:t>!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8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B1EB00B-9022-45CB-8B23-44A88B4CA8C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195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Если вы ограничиваете себя в потреблении сахаросодержащих </a:t>
            </a:r>
            <a:r>
              <a:rPr lang="ru-RU" sz="2000" b="0" strike="noStrike" spc="-1" dirty="0" smtClean="0">
                <a:latin typeface="Arial"/>
              </a:rPr>
              <a:t>продуктов, </a:t>
            </a:r>
            <a:r>
              <a:rPr lang="ru-RU" sz="2000" b="0" strike="noStrike" spc="-1" dirty="0">
                <a:latin typeface="Arial"/>
              </a:rPr>
              <a:t>то это не </a:t>
            </a:r>
            <a:r>
              <a:rPr lang="ru-RU" sz="2000" b="0" strike="noStrike" spc="-1" dirty="0" smtClean="0">
                <a:latin typeface="Arial"/>
              </a:rPr>
              <a:t>значит, </a:t>
            </a:r>
            <a:r>
              <a:rPr lang="ru-RU" sz="2000" b="0" strike="noStrike" spc="-1" dirty="0">
                <a:latin typeface="Arial"/>
              </a:rPr>
              <a:t>что вам нужно забыть о сладком. Поэтому поиск «идеального сахарозаменителя» — это одна из самых актуальных задач науки о правильном питании. Мы тоже озадачились этим вопросом и, хорошенько его изучив, сделали выбор в пользу натурального </a:t>
            </a:r>
            <a:r>
              <a:rPr lang="ru-RU" sz="2000" b="0" strike="noStrike" spc="-1" dirty="0" smtClean="0">
                <a:latin typeface="Arial"/>
              </a:rPr>
              <a:t>подсластителя </a:t>
            </a:r>
            <a:r>
              <a:rPr lang="ru-RU" sz="2000" b="0" strike="noStrike" spc="-1" dirty="0" err="1" smtClean="0">
                <a:latin typeface="Arial"/>
              </a:rPr>
              <a:t>эритритола</a:t>
            </a:r>
            <a:r>
              <a:rPr lang="ru-RU" sz="2000" b="0" strike="noStrike" spc="-1" dirty="0" smtClean="0">
                <a:latin typeface="Arial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latin typeface="Arial"/>
              </a:rPr>
              <a:t>Чем </a:t>
            </a:r>
            <a:r>
              <a:rPr lang="ru-RU" sz="2000" b="1" strike="noStrike" spc="-1" dirty="0" err="1">
                <a:latin typeface="Arial"/>
              </a:rPr>
              <a:t>эритритол</a:t>
            </a:r>
            <a:r>
              <a:rPr lang="ru-RU" sz="2000" b="1" strike="noStrike" spc="-1" dirty="0">
                <a:latin typeface="Arial"/>
              </a:rPr>
              <a:t> отличается от других </a:t>
            </a:r>
            <a:r>
              <a:rPr lang="ru-RU" sz="2000" b="1" strike="noStrike" spc="-1" dirty="0" err="1">
                <a:latin typeface="Arial"/>
              </a:rPr>
              <a:t>сахароспиртов</a:t>
            </a:r>
            <a:r>
              <a:rPr lang="ru-RU" sz="2000" b="1" strike="noStrike" spc="-1" dirty="0">
                <a:latin typeface="Arial"/>
              </a:rPr>
              <a:t>?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Во-первых,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его подслащивающий профиль очень близок к сахарозе, а сладость  составляет до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60-70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% сладости сахарозы.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Во-вторых,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его калорийность близка к нулю —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 зависимости от методики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измерения,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от нуля до 0,2 ккал на грамм.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В-третьих,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нулевой гликемический индекс. 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вообще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никак не влияет на уровень сахара в крови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В-четвертых, крайне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низкий инсулиновый индекс.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оказывает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никакого заметного воздействия на уровень выработки инсулина, никак не влияет на уровень холестерина,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триглицеридов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 прочих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биомаркеров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А еще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совершенно по-другому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метаболизируется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организмом,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 в этом, пожалуй, его главное отличие от других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сахароспиртов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 90%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всасывается в кровь через стенки тонкого кишечника и через какое-то время выходит из нашего организма с мочой. Только 10%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доходит до той части кишечника, где обитают бактерии, но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ими не ферментируется и не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переваривается,</a:t>
            </a:r>
            <a:r>
              <a:rPr lang="ru-RU" sz="20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выходя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естественным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путем.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Кроме того,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не может служить пищей бактериям, обитающим в полости рта. Причем, согласно трехлетнему исследованию,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даже защищает зубы от кариеса, причём лучше, чем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ксилитол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 сорбитол.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Это единственный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сахароспирт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, который считается естественным.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существует в природе и входит в небольших количествах в состав ряда фруктов (например, груш, дынь, винограда) и грибов. Это его принципиально отличает от таких синтетических подсластителей, как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аспартам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сукралоза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Но,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 другой стороны, кристаллы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не растут на деревьях. Он производится промышленным образом путем ферментации кукурузы.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Есть ли у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 «тёмная сторона»?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Многочисленные исследования не выявили каких-либо негативных последствий потребления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Во всех основных странах мира он признан безопасной пищевой добавкой и проходит под обозначением Е968. Тем не менее, надо иметь в виду, что в больших количествах (более 50 граммов за раз)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может действовать как слабительное. В качестве безопасной разовой доли 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производители обычно указывают 30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граммов,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то есть пять чайных ложек – которых, по-хорошему, должно хватить на любой десерт.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Еще одна позитивная черта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— он не вызывает привыкания и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зависимости, аналогичной сахарной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— это натуральный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сахарозаменитель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, который заслуженно является сегодня одним из самых популярных в мире.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предоставляет людям, больным сахарным диабетом или желающим похудеть, уникальную возможность исключить из рациона сахар и при этом продолжать радовать себя сладким чаем, печеньем, вареньем и другими угощениями.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Как получают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?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представляет собой особый гликозид, извлекаемый из листьев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Изначально родиной этого растения были страны Южной Америки, однако уже более полувека его успешно разводят в США, Японии, Китае, Канаде, Индии и даже южных регионах России. Кстати, выращивать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стевию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можно и в домашних условиях — многолетнее растение прекрасно переживет зиму на подоконнике, а летом подарит богатый урожай.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Популярность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как натурального сахарозаменителя легко объяснима: ведь он не только прекрасно справляется с функцией подслащивания еды, но и очень полезен для организма. Сладкие листья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богаты гликозидами (именно им растение обязано насыщенным сладким вкусом), а также витаминами С, Е, В1 и B2, D, аминокислотами, эфирными маслами,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каротиноидами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флавоноидами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, сапонинами, марганцем, калием, цинком, магнием, хромом, фосфором, железом, кальцием и другими микроэлементами.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Полезные свойства 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стевиозида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Многочисленные лабораторные и клинические исследования, проводившиеся в разных странах мира, свидетельствуют, что регулярное употребление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стевиозида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оказывает благотворное влияние на организм человека.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8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4C4D3EA-F712-446B-B31D-BA7C029D90B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9627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r>
              <a:rPr lang="ru-RU" sz="2000" b="0" strike="noStrike" spc="-1" dirty="0" smtClean="0">
                <a:latin typeface="Arial"/>
              </a:rPr>
              <a:t>Смешайте в шейкере 25 г порошка (2 мерные ложки)</a:t>
            </a:r>
            <a:r>
              <a:rPr lang="ru-RU" sz="2000" b="0" strike="noStrike" spc="-1" baseline="0" dirty="0" smtClean="0">
                <a:latin typeface="Arial"/>
              </a:rPr>
              <a:t> с 250 мл молока и наслаждайтесь!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8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8B5B4F2-F9CD-43D5-8B88-3BB2DAB4F594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5862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err="1">
                <a:latin typeface="Arial"/>
              </a:rPr>
              <a:t>Смартшейкеры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CCI –  </a:t>
            </a:r>
            <a:r>
              <a:rPr lang="ru-RU" sz="2000" b="0" strike="noStrike" spc="-1" dirty="0">
                <a:latin typeface="Arial"/>
              </a:rPr>
              <a:t>оптимальное решение для приготовления протеиновых коктейлей и не только.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С </a:t>
            </a:r>
            <a:r>
              <a:rPr lang="ru-RU" sz="2000" b="0" strike="noStrike" spc="-1" dirty="0">
                <a:latin typeface="Arial"/>
              </a:rPr>
              <a:t>помощью </a:t>
            </a:r>
            <a:r>
              <a:rPr lang="ru-RU" sz="2000" b="0" strike="noStrike" spc="-1" dirty="0" err="1">
                <a:latin typeface="Arial"/>
              </a:rPr>
              <a:t>Смартшейкера</a:t>
            </a:r>
            <a:r>
              <a:rPr lang="ru-RU" sz="2000" b="0" strike="noStrike" spc="-1" dirty="0">
                <a:latin typeface="Arial"/>
              </a:rPr>
              <a:t> вы сможете приготовить порцию  DDBS за считанные секунды и с минимальными усилиями. Просто добавьте одну мерную ложку смеси DDBS, встряхните и напиток готов! 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Компактный и легкий </a:t>
            </a:r>
            <a:r>
              <a:rPr lang="ru-RU" sz="2000" b="0" strike="noStrike" spc="-1" dirty="0" err="1">
                <a:latin typeface="Arial"/>
              </a:rPr>
              <a:t>Смартшейкер</a:t>
            </a:r>
            <a:r>
              <a:rPr lang="ru-RU" sz="2000" b="0" strike="noStrike" spc="-1" dirty="0">
                <a:latin typeface="Arial"/>
              </a:rPr>
              <a:t> можно взять с собой куда угодно без дополнительной посуды – приготовленный коктейль </a:t>
            </a:r>
            <a:r>
              <a:rPr lang="ru-RU" sz="2000" b="0" strike="noStrike" spc="-1" dirty="0" smtClean="0">
                <a:latin typeface="Arial"/>
              </a:rPr>
              <a:t>удобно </a:t>
            </a:r>
            <a:r>
              <a:rPr lang="ru-RU" sz="2000" b="0" strike="noStrike" spc="-1" dirty="0">
                <a:latin typeface="Arial"/>
              </a:rPr>
              <a:t>пить прямо из шейкера</a:t>
            </a:r>
            <a:r>
              <a:rPr lang="ru-RU" sz="2000" b="0" strike="noStrike" spc="-1" dirty="0" smtClean="0">
                <a:latin typeface="Arial"/>
              </a:rPr>
              <a:t>.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Кроме того, в отличие от электрических миксеров и блендеров, </a:t>
            </a:r>
            <a:r>
              <a:rPr lang="ru-RU" sz="2000" b="0" strike="noStrike" spc="-1" dirty="0" err="1">
                <a:latin typeface="Arial"/>
              </a:rPr>
              <a:t>Смартшейкер</a:t>
            </a:r>
            <a:r>
              <a:rPr lang="ru-RU" sz="2000" b="0" strike="noStrike" spc="-1" dirty="0">
                <a:latin typeface="Arial"/>
              </a:rPr>
              <a:t> очень быстро и легко мыть. </a:t>
            </a: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latin typeface="Arial"/>
              </a:rPr>
              <a:t>Смартшейкер</a:t>
            </a:r>
            <a:r>
              <a:rPr lang="ru-RU" sz="2000" b="0" strike="noStrike" spc="-1" dirty="0">
                <a:latin typeface="Arial"/>
              </a:rPr>
              <a:t> CCI изготовлен из высококачественного пластика, не содержащего </a:t>
            </a:r>
            <a:r>
              <a:rPr lang="ru-RU" sz="2000" b="0" strike="noStrike" spc="-1" dirty="0" err="1">
                <a:latin typeface="Arial"/>
              </a:rPr>
              <a:t>Бисфенол</a:t>
            </a:r>
            <a:r>
              <a:rPr lang="ru-RU" sz="2000" b="0" strike="noStrike" spc="-1" dirty="0">
                <a:latin typeface="Arial"/>
              </a:rPr>
              <a:t> А, что гарантирует абсолютную безопасность его использования. </a:t>
            </a: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Уникальный шарообразный венчик из хирургической стали позволяет смешивать коктейли и другие смеси быстрее и </a:t>
            </a:r>
            <a:r>
              <a:rPr lang="ru-RU" sz="2000" b="0" strike="noStrike" spc="-1" dirty="0" smtClean="0">
                <a:latin typeface="Arial"/>
              </a:rPr>
              <a:t>качественнее, чем в шейкере</a:t>
            </a:r>
            <a:r>
              <a:rPr lang="ru-RU" sz="2000" b="0" strike="noStrike" spc="-1" baseline="0" dirty="0" smtClean="0">
                <a:latin typeface="Arial"/>
              </a:rPr>
              <a:t> с сеткой.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Особенности, которыми мы гордимся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:</a:t>
            </a: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делан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из высококачественного пластика без содержания BPA (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бисфенола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А)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г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ерметически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закрывающаяся винтовая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крышка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з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ащелкивающийся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клапан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ш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ирокое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горлышко для удобного засыпания ингредиентов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у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никальный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шарообразный венчик из хирургической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стали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ерная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шкала для контроля объема смеси в шейкере.  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объем,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подходящий именно Вам – 400 мл или 600 мл.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Смартшейкер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Coral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Club</a:t>
            </a:r>
            <a:r>
              <a:rPr lang="ru-RU" sz="20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– больше никаких комочков!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7BDB066-9760-4BA0-B024-C16A065B3DB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7048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Зачастую во время диет в организме возникает дефицит витаминов и минералов, который приводит к бледному цвету лица, ухудшению качества волос и ногтей и другим неприятным </a:t>
            </a:r>
            <a:r>
              <a:rPr lang="ru-RU" sz="2000" b="0" strike="noStrike" spc="-1" dirty="0" smtClean="0">
                <a:latin typeface="Arial"/>
              </a:rPr>
              <a:t>явлениям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поможет вам снизить </a:t>
            </a:r>
            <a:r>
              <a:rPr lang="ru-RU" sz="2000" b="0" strike="noStrike" spc="-1" dirty="0" smtClean="0">
                <a:latin typeface="Arial"/>
              </a:rPr>
              <a:t>вес  и поддержать свой организм. 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Он нормализует обмен веществ, снижает уровень холестерина, запускает механизмы сжигания жира. Сочетание нескольких видов протеина дает </a:t>
            </a:r>
            <a:r>
              <a:rPr lang="ru-RU" sz="2000" b="0" strike="noStrike" spc="-1" dirty="0" smtClean="0">
                <a:latin typeface="Arial"/>
              </a:rPr>
              <a:t>длительное </a:t>
            </a:r>
            <a:r>
              <a:rPr lang="ru-RU" sz="2000" b="0" strike="noStrike" spc="-1" dirty="0">
                <a:latin typeface="Arial"/>
              </a:rPr>
              <a:t>ощущение сытости, что помогает уменьшить объемы порций и суточное количество потребляемых калорий. </a:t>
            </a:r>
            <a:r>
              <a:rPr lang="ru-RU" sz="2000" b="0" strike="noStrike" spc="-1" dirty="0" smtClean="0">
                <a:latin typeface="Arial"/>
              </a:rPr>
              <a:t>Всё, </a:t>
            </a:r>
            <a:r>
              <a:rPr lang="ru-RU" sz="2000" b="0" strike="noStrike" spc="-1" dirty="0">
                <a:latin typeface="Arial"/>
              </a:rPr>
              <a:t>что </a:t>
            </a:r>
            <a:r>
              <a:rPr lang="ru-RU" sz="2000" b="0" strike="noStrike" spc="-1" dirty="0" smtClean="0">
                <a:latin typeface="Arial"/>
              </a:rPr>
              <a:t>нужно</a:t>
            </a:r>
            <a:r>
              <a:rPr lang="ru-RU" sz="2000" b="0" strike="noStrike" spc="-1" baseline="0" dirty="0" smtClean="0">
                <a:latin typeface="Arial"/>
              </a:rPr>
              <a:t> – </a:t>
            </a:r>
            <a:r>
              <a:rPr lang="ru-RU" sz="2000" b="0" strike="noStrike" spc="-1" dirty="0" smtClean="0">
                <a:latin typeface="Arial"/>
              </a:rPr>
              <a:t>это </a:t>
            </a:r>
            <a:r>
              <a:rPr lang="ru-RU" sz="2000" b="0" strike="noStrike" spc="-1" dirty="0">
                <a:latin typeface="Arial"/>
              </a:rPr>
              <a:t>употреблять коктейль ежедневно в качестве замены одного из приемов пищи. </a:t>
            </a:r>
          </a:p>
        </p:txBody>
      </p:sp>
      <p:sp>
        <p:nvSpPr>
          <p:cNvPr id="29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B645F00-7153-4397-8569-AC0AA48F4AF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8726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Стройное подтянутое тело с развитой </a:t>
            </a:r>
            <a:r>
              <a:rPr lang="ru-RU" sz="2000" b="0" strike="noStrike" spc="-1" dirty="0" smtClean="0">
                <a:latin typeface="Arial"/>
              </a:rPr>
              <a:t>мускулатурой –  </a:t>
            </a:r>
            <a:r>
              <a:rPr lang="ru-RU" sz="2000" b="0" strike="noStrike" spc="-1" dirty="0">
                <a:latin typeface="Arial"/>
              </a:rPr>
              <a:t>это </a:t>
            </a:r>
            <a:r>
              <a:rPr lang="ru-RU" sz="2000" b="0" strike="noStrike" spc="-1" baseline="0" dirty="0" smtClean="0">
                <a:latin typeface="Arial"/>
              </a:rPr>
              <a:t> серьезное </a:t>
            </a:r>
            <a:r>
              <a:rPr lang="ru-RU" sz="2000" b="0" strike="noStrike" spc="-1" dirty="0" smtClean="0">
                <a:latin typeface="Arial"/>
              </a:rPr>
              <a:t>конкурентное преимущество. </a:t>
            </a:r>
            <a:r>
              <a:rPr lang="ru-RU" sz="2000" b="0" strike="noStrike" spc="-1" dirty="0">
                <a:latin typeface="Arial"/>
              </a:rPr>
              <a:t>Но не всем удается приобрести желаемый рельеф, </a:t>
            </a:r>
            <a:r>
              <a:rPr lang="ru-RU" sz="2000" b="0" strike="noStrike" spc="-1" dirty="0" smtClean="0">
                <a:latin typeface="Arial"/>
              </a:rPr>
              <a:t>ограничиваясь обычным </a:t>
            </a:r>
            <a:r>
              <a:rPr lang="ru-RU" sz="2000" b="0" strike="noStrike" spc="-1" dirty="0">
                <a:latin typeface="Arial"/>
              </a:rPr>
              <a:t>рационом. </a:t>
            </a:r>
            <a:r>
              <a:rPr lang="ru-RU" sz="2000" b="0" strike="noStrike" spc="-1" dirty="0" smtClean="0">
                <a:latin typeface="Arial"/>
              </a:rPr>
              <a:t>Шейки</a:t>
            </a:r>
            <a:r>
              <a:rPr lang="ru-RU" sz="2000" b="0" strike="noStrike" spc="-1" baseline="0" dirty="0" smtClean="0">
                <a:latin typeface="Arial"/>
              </a:rPr>
              <a:t> помогут </a:t>
            </a:r>
            <a:r>
              <a:rPr lang="ru-RU" sz="2000" b="0" strike="noStrike" spc="-1" dirty="0" smtClean="0">
                <a:latin typeface="Arial"/>
              </a:rPr>
              <a:t>увеличить </a:t>
            </a:r>
            <a:r>
              <a:rPr lang="ru-RU" sz="2000" b="0" strike="noStrike" spc="-1" dirty="0">
                <a:latin typeface="Arial"/>
              </a:rPr>
              <a:t>объем мышечной массы.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Употребление коктейлей необходимо совмещать с силовыми нагрузками для более эффективного развития мускулатуры</a:t>
            </a:r>
            <a:r>
              <a:rPr lang="ru-RU" sz="2000" b="0" strike="noStrike" spc="-1" dirty="0" smtClean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 Коктейль </a:t>
            </a:r>
            <a:r>
              <a:rPr lang="en-US" sz="2000" b="0" strike="noStrike" spc="-1" dirty="0" smtClean="0">
                <a:latin typeface="Arial"/>
              </a:rPr>
              <a:t>Daily Delicious Beauty Shake</a:t>
            </a:r>
            <a:r>
              <a:rPr lang="ru-RU" sz="2000" b="0" strike="noStrike" spc="-1" dirty="0" smtClean="0">
                <a:latin typeface="Arial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000" b="0" strike="noStrike" spc="-1" dirty="0" smtClean="0">
                <a:latin typeface="Arial"/>
              </a:rPr>
              <a:t>обеспечивает </a:t>
            </a:r>
            <a:r>
              <a:rPr lang="ru-RU" sz="2000" b="0" strike="noStrike" spc="-1" dirty="0">
                <a:latin typeface="Arial"/>
              </a:rPr>
              <a:t>мышцы всеми необходимыми для их роста питательными </a:t>
            </a:r>
            <a:r>
              <a:rPr lang="ru-RU" sz="2000" b="0" strike="noStrike" spc="-1" dirty="0" smtClean="0">
                <a:latin typeface="Arial"/>
              </a:rPr>
              <a:t>веществами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000" b="0" strike="noStrike" spc="-1" baseline="0" dirty="0" smtClean="0">
                <a:latin typeface="Arial"/>
              </a:rPr>
              <a:t>д</a:t>
            </a:r>
            <a:r>
              <a:rPr lang="ru-RU" sz="2000" b="0" strike="noStrike" spc="-1" dirty="0" smtClean="0">
                <a:latin typeface="Arial"/>
              </a:rPr>
              <a:t>ает </a:t>
            </a:r>
            <a:r>
              <a:rPr lang="ru-RU" sz="2000" b="0" strike="noStrike" spc="-1" dirty="0">
                <a:latin typeface="Arial"/>
              </a:rPr>
              <a:t>организму дополнительную энергию для выполнения тяжелых физических </a:t>
            </a:r>
            <a:r>
              <a:rPr lang="ru-RU" sz="2000" b="0" strike="noStrike" spc="-1" dirty="0" smtClean="0">
                <a:latin typeface="Arial"/>
              </a:rPr>
              <a:t>упражнений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ru-RU" sz="2000" b="0" strike="noStrike" spc="-1" dirty="0" smtClean="0">
                <a:latin typeface="Arial"/>
              </a:rPr>
              <a:t>помогает </a:t>
            </a:r>
            <a:r>
              <a:rPr lang="ru-RU" sz="2000" b="0" strike="noStrike" spc="-1" dirty="0">
                <a:latin typeface="Arial"/>
              </a:rPr>
              <a:t>восстанавливать мышечные ткани после интенсивных тренировок. </a:t>
            </a: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Коктейль следует включать в рацион  как дополнительный источник белка в сочетании с одним из приемов пищи.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Употребляйте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за 20 минут до и в течение 1 часа после спортивных тренировок. В это время организм больше всего нуждается в получении протеина.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9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DF9ED01-5F8C-4E1E-8F16-AC5470A1C9A6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2961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 smtClean="0">
                <a:latin typeface="Arial"/>
              </a:rPr>
              <a:t>Современный </a:t>
            </a:r>
            <a:r>
              <a:rPr lang="ru-RU" sz="2000" b="0" strike="noStrike" spc="-1" dirty="0">
                <a:latin typeface="Arial"/>
              </a:rPr>
              <a:t>темп жизни зачастую не оставляет времени для полноценного приема пищи. Некоторые специалисты уверяют, что есть необходимо пять раз в день, другие настаивают на том, что трех раз будет вполне достаточно. С коктейлями вы можете всегда оставаться в движении и быть при этом здоровыми и </a:t>
            </a:r>
            <a:r>
              <a:rPr lang="ru-RU" sz="2000" b="0" strike="noStrike" spc="-1" dirty="0" smtClean="0">
                <a:latin typeface="Arial"/>
              </a:rPr>
              <a:t>энергичными</a:t>
            </a:r>
            <a:r>
              <a:rPr lang="ru-RU" sz="2000" b="0" strike="noStrike" spc="-1" dirty="0" smtClean="0">
                <a:latin typeface="Arial"/>
              </a:rPr>
              <a:t>. </a:t>
            </a:r>
            <a:r>
              <a:rPr lang="ru-RU" sz="2000" b="0" strike="noStrike" spc="-1" dirty="0" err="1" smtClean="0">
                <a:latin typeface="Arial"/>
              </a:rPr>
              <a:t>Бьюти</a:t>
            </a:r>
            <a:r>
              <a:rPr lang="ru-RU" sz="2000" b="0" strike="noStrike" spc="-1" dirty="0" smtClean="0">
                <a:latin typeface="Arial"/>
              </a:rPr>
              <a:t>-шейки </a:t>
            </a:r>
            <a:r>
              <a:rPr lang="ru-RU" sz="2000" b="0" strike="noStrike" spc="-1" dirty="0" smtClean="0">
                <a:latin typeface="Arial"/>
              </a:rPr>
              <a:t>дают </a:t>
            </a:r>
            <a:r>
              <a:rPr lang="ru-RU" sz="2000" b="0" strike="noStrike" spc="-1" dirty="0">
                <a:latin typeface="Arial"/>
              </a:rPr>
              <a:t>возможность получить весь набор питательных веществ для правильного функционирования организма и интенсивной мыслительной деятельности. Сочетание животного и растительного протеина дарит длительное чувство сытости благодаря различной скорости усвоения белков.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Регулярное потребление коктейлей обеспечивает вас необходимыми нутриентами, повышая защитные силы организма. Сбалансированный состав </a:t>
            </a:r>
            <a:r>
              <a:rPr lang="ru-RU" sz="2000" b="0" strike="noStrike" spc="-1" dirty="0" smtClean="0">
                <a:latin typeface="Arial"/>
              </a:rPr>
              <a:t>оптимизирует </a:t>
            </a:r>
            <a:r>
              <a:rPr lang="ru-RU" sz="2000" b="0" strike="noStrike" spc="-1" dirty="0">
                <a:latin typeface="Arial"/>
              </a:rPr>
              <a:t>процесс пищеварения и </a:t>
            </a:r>
            <a:r>
              <a:rPr lang="ru-RU" sz="2000" b="0" strike="noStrike" spc="-1" dirty="0" smtClean="0">
                <a:latin typeface="Arial"/>
              </a:rPr>
              <a:t>заряжает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энергией</a:t>
            </a:r>
            <a:r>
              <a:rPr lang="ru-RU" sz="2000" b="0" strike="noStrike" spc="-1" dirty="0">
                <a:latin typeface="Arial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82D5094-896D-4EA1-91C3-1B14A07FB70C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714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Образ жизни современного человека далек от того, чтобы способствовать активности и долголетию. А почему?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Неблагоприятные экологические факторы. Атмосфера все больше загрязняется ядовитыми выхлопными газами, выбросами вредных производств и т.д. На организм постоянно воздействуют электромагнитные излучения от множества бытовых приборов, сотовых телефонов, компьютеров и пр.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Ускорился темп жизни. Мы экономим время на сне и полноценном отдыхе.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Люди в современном обществе находятся в состоянии постоянного стресса – в транспорте, на работе. Средства массовой информации тоже часто несут негативную информацию.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Вредные привычки. Одна сигарета «сжигает» 25-30 мг витамина С.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Физическая активность снизилась. Мы ведем малоподвижный образ жизни.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Изменился характер питания. Нам некогда готовить вкусную и полезную еду, мы питаемся наспех и всухомятку. Давайте </a:t>
            </a:r>
            <a:r>
              <a:rPr lang="ru-RU" sz="2000" b="0" strike="noStrike" spc="-1" dirty="0" smtClean="0">
                <a:latin typeface="Arial"/>
              </a:rPr>
              <a:t>вспомним, </a:t>
            </a:r>
            <a:r>
              <a:rPr lang="ru-RU" sz="2000" b="0" strike="noStrike" spc="-1" dirty="0">
                <a:latin typeface="Arial"/>
              </a:rPr>
              <a:t>что мы едим сегодня?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Мы едим сытную пищу (гамбургеры, макароны, булки, пирожные), считая обильное питание здоровым и полезным. Но это большое заблуждение, т.к. качество такой пищи не соответствует потребностям нашего организма в питательных веществах.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Во многие продукты, которые мы употребляем, добавляются различные консерванты, загустители, красители, усилители вкуса, которые улучшают всего лишь их внешний вид и вкус, но никак не качество.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Употребляя ежедневно овощи и фрукты, мы все равно не добираем нужное нам количество витаминов и минералов, поскольку они выращены на почвах, которые, как и атмосфера, загрязнены и обеднены. И за время доставки они еще потеряют витамины.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Кроме того, магазинные «свежие» овощи, фрукты и зелень часто обрабатываются, что продлевает их срок хранения, но приводит к значительной потере в этих продуктах полезных веществ.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Мы часто используем очищенные рафинированные продукты. А ведь каждый знает, что полезные питательные вещества содержатся именно в кожуре фруктов, оболочках и зародышах злаков – во всем том, что считают пищевыми отходами.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Также большинство полезных веществ теряется из пищевых продуктов при их тепловой кулинарной обработке.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	В результате использования гормонов, антибиотиков в мясной промышленности и птицеводстве, ускорителей роста в растениеводстве мы получаем продукты, обедненные полезными веществами и, кроме того, наносящие вред здоровью.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 итоге – переизбыток углеводов, жиров, калорий и недостаток клетчатки, белков, почти всех витаминов и многих минералов. 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Исследования ученых подтверждают, что даже в высокоразвитых странах большинство людей при потреблении овощей и фруктов несколько раз в день все равно страдает от нехватки витаминов и минералов. Жители США, Германии, Франции, Великобритании ежедневно получают с пищевыми продуктами всего 30% всех полезных веществ, необходимых организму. 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4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118D11E-7647-48B6-992A-889AEB09004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048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DDBS нужен тем, кто</a:t>
            </a:r>
            <a:r>
              <a:rPr lang="ru-RU" sz="2000" b="0" strike="noStrike" spc="-1" dirty="0" smtClean="0">
                <a:latin typeface="Arial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>
                <a:latin typeface="Arial"/>
              </a:rPr>
              <a:t>ц</a:t>
            </a:r>
            <a:r>
              <a:rPr lang="ru-RU" sz="2000" b="0" strike="noStrike" spc="-1" dirty="0" smtClean="0">
                <a:latin typeface="Arial"/>
              </a:rPr>
              <a:t>енит </a:t>
            </a:r>
            <a:r>
              <a:rPr lang="ru-RU" sz="2000" b="0" strike="noStrike" spc="-1" dirty="0">
                <a:latin typeface="Arial"/>
              </a:rPr>
              <a:t>свое </a:t>
            </a:r>
            <a:r>
              <a:rPr lang="ru-RU" sz="2000" b="0" strike="noStrike" spc="-1" dirty="0" smtClean="0">
                <a:latin typeface="Arial"/>
              </a:rPr>
              <a:t>время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любит вкусные </a:t>
            </a:r>
            <a:r>
              <a:rPr lang="ru-RU" sz="2000" b="0" strike="noStrike" spc="-1" dirty="0">
                <a:latin typeface="Arial"/>
              </a:rPr>
              <a:t>и </a:t>
            </a:r>
            <a:r>
              <a:rPr lang="ru-RU" sz="2000" b="0" strike="noStrike" spc="-1" dirty="0" smtClean="0">
                <a:latin typeface="Arial"/>
              </a:rPr>
              <a:t>натуральные</a:t>
            </a:r>
            <a:r>
              <a:rPr lang="ru-RU" sz="2000" b="0" strike="noStrike" spc="-1" baseline="0" dirty="0" smtClean="0">
                <a:latin typeface="Arial"/>
              </a:rPr>
              <a:t> продукты</a:t>
            </a:r>
            <a:endParaRPr lang="ru-RU" sz="2000" b="0" strike="noStrike" spc="-1" baseline="0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правильно питается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заботится </a:t>
            </a:r>
            <a:r>
              <a:rPr lang="ru-RU" sz="2000" b="0" strike="noStrike" spc="-1" dirty="0">
                <a:latin typeface="Arial"/>
              </a:rPr>
              <a:t>о </a:t>
            </a:r>
            <a:r>
              <a:rPr lang="ru-RU" sz="2000" b="0" strike="noStrike" spc="-1" dirty="0" smtClean="0">
                <a:latin typeface="Arial"/>
              </a:rPr>
              <a:t>красоте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занимается спортом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любит </a:t>
            </a:r>
            <a:r>
              <a:rPr lang="ru-RU" sz="2000" b="0" strike="noStrike" spc="-1" dirty="0">
                <a:latin typeface="Arial"/>
              </a:rPr>
              <a:t>активный отдых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А </a:t>
            </a:r>
            <a:r>
              <a:rPr lang="ru-RU" sz="2000" b="0" strike="noStrike" spc="-1" dirty="0" smtClean="0">
                <a:latin typeface="Arial"/>
              </a:rPr>
              <a:t>также: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при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серьезных физических нагрузках</a:t>
            </a: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при усталости </a:t>
            </a:r>
            <a:r>
              <a:rPr lang="ru-RU" sz="2000" b="0" strike="noStrike" spc="-1" dirty="0">
                <a:latin typeface="Arial"/>
              </a:rPr>
              <a:t>и </a:t>
            </a:r>
            <a:r>
              <a:rPr lang="ru-RU" sz="2000" b="0" strike="noStrike" spc="-1" dirty="0" smtClean="0">
                <a:latin typeface="Arial"/>
              </a:rPr>
              <a:t>стрессе </a:t>
            </a: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при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проблемах </a:t>
            </a:r>
            <a:r>
              <a:rPr lang="ru-RU" sz="2000" b="0" strike="noStrike" spc="-1" dirty="0">
                <a:latin typeface="Arial"/>
              </a:rPr>
              <a:t>пищеварения </a:t>
            </a: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в </a:t>
            </a:r>
            <a:r>
              <a:rPr lang="ru-RU" sz="2000" b="0" strike="noStrike" spc="-1" dirty="0">
                <a:latin typeface="Arial"/>
              </a:rPr>
              <a:t>восстановительный период после травм и операций </a:t>
            </a:r>
            <a:endParaRPr lang="ru-RU" sz="2000" b="0" strike="noStrike" spc="-1" dirty="0" smtClean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для контроля веса</a:t>
            </a:r>
            <a:endParaRPr lang="ru-RU" sz="2000" b="0" strike="noStrike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для </a:t>
            </a:r>
            <a:r>
              <a:rPr lang="ru-RU" sz="2000" b="0" strike="noStrike" spc="-1" dirty="0">
                <a:latin typeface="Arial"/>
              </a:rPr>
              <a:t>поддержания здоровья кожи, волос и </a:t>
            </a:r>
            <a:r>
              <a:rPr lang="ru-RU" sz="2000" b="0" strike="noStrike" spc="-1" dirty="0" smtClean="0">
                <a:latin typeface="Arial"/>
              </a:rPr>
              <a:t>ногтей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b="0" strike="noStrike" spc="-1" dirty="0" smtClean="0">
                <a:latin typeface="Arial"/>
              </a:rPr>
              <a:t>для сохранения молодости в любом возрасте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05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C5E404E-267E-4A82-839C-8F06C9CBA651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304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</a:t>
            </a:r>
            <a:r>
              <a:rPr lang="en-US" dirty="0" smtClean="0"/>
              <a:t>Daily</a:t>
            </a:r>
            <a:r>
              <a:rPr lang="en-US" baseline="0" dirty="0" smtClean="0"/>
              <a:t> Delicious Beauty Shake </a:t>
            </a:r>
            <a:r>
              <a:rPr lang="ru-RU" baseline="0" dirty="0" smtClean="0"/>
              <a:t>очень удобно худеть или набирать мышечную массу: вы точно знаете, сколько калорий, белков, жиров и углеводов в вашей порции! Протеиновая формула сохранит ваши мышцы и подарит долгое ощущение сытости, коллаген позаботится о внешности, а замечательный вкус поднимет настроение в любой момент!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При изготовлении коктейля не используются ГМО, </a:t>
            </a:r>
            <a:r>
              <a:rPr lang="ru-RU" baseline="0" dirty="0" err="1" smtClean="0"/>
              <a:t>глютен</a:t>
            </a:r>
            <a:r>
              <a:rPr lang="ru-RU" baseline="0" dirty="0" smtClean="0"/>
              <a:t> и </a:t>
            </a:r>
            <a:r>
              <a:rPr lang="ru-RU" baseline="0" dirty="0" err="1" smtClean="0"/>
              <a:t>трансжиры</a:t>
            </a:r>
            <a:r>
              <a:rPr lang="ru-RU" baseline="0" dirty="0" smtClean="0"/>
              <a:t>. </a:t>
            </a:r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4BB18E5-6C0D-4EF5-8922-4DC9A8149D21}" type="slidenum">
              <a:rPr lang="ru-RU" sz="1400" b="0" strike="noStrike" spc="-1" smtClean="0">
                <a:latin typeface="Times New Roman"/>
              </a:rPr>
              <a:t>21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922294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Захватите в офис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Зарядитесь энергией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Возьмите с собой в поездку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Поднимите себе настроение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Угостите коллегу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Приготовьте на отдыхе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Возьмите на пробежку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Перекусите </a:t>
            </a:r>
            <a:r>
              <a:rPr lang="ru-RU" sz="2000" b="0" strike="noStrike" spc="-1" dirty="0">
                <a:latin typeface="Arial"/>
              </a:rPr>
              <a:t>на ходу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Сделайте паузу и </a:t>
            </a:r>
            <a:r>
              <a:rPr lang="ru-RU" sz="2000" b="0" strike="noStrike" spc="-1" dirty="0">
                <a:latin typeface="Arial"/>
              </a:rPr>
              <a:t>побалуйте себя 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Подкрепитесь после тренировки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• </a:t>
            </a:r>
            <a:r>
              <a:rPr lang="ru-RU" sz="2000" b="0" strike="noStrike" spc="-1" dirty="0" smtClean="0">
                <a:latin typeface="Arial"/>
              </a:rPr>
              <a:t>Наслаждайтесь любимым вкусом, где угодно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Отличный перекус или замена одного из блюд в любом месте!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308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06EBCB3-9696-4D34-B939-6E4A9616915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60706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1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FA454EA-38D2-4DD3-B4D6-E12E83B41C4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033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Мы живем в режиме нехватки времени и постоянной занятости.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Согласны</a:t>
            </a:r>
            <a:r>
              <a:rPr lang="ru-RU" sz="2000" b="0" strike="noStrike" spc="-1" dirty="0" smtClean="0">
                <a:latin typeface="Arial"/>
              </a:rPr>
              <a:t>?</a:t>
            </a:r>
            <a:endParaRPr lang="en-US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 связи с этим мы предъявляем к еде повышенные требования</a:t>
            </a:r>
            <a:r>
              <a:rPr lang="ru-RU" sz="2000" b="0" strike="noStrike" spc="-1" dirty="0" smtClean="0">
                <a:latin typeface="Arial"/>
              </a:rPr>
              <a:t>!</a:t>
            </a:r>
            <a:endParaRPr lang="en-US" sz="2000" b="0" strike="noStrike" spc="-1" dirty="0" smtClean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Чтобы отвечать запросам современного </a:t>
            </a:r>
            <a:r>
              <a:rPr lang="ru-RU" sz="2000" b="0" strike="noStrike" spc="-1" dirty="0" smtClean="0">
                <a:latin typeface="Arial"/>
              </a:rPr>
              <a:t>общества, </a:t>
            </a:r>
            <a:r>
              <a:rPr lang="ru-RU" sz="2000" b="0" strike="noStrike" spc="-1" dirty="0">
                <a:latin typeface="Arial"/>
              </a:rPr>
              <a:t>еда должна быть: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б</a:t>
            </a:r>
            <a:r>
              <a:rPr lang="ru-RU" sz="2000" b="0" strike="noStrike" spc="-1" dirty="0" smtClean="0">
                <a:latin typeface="Arial"/>
              </a:rPr>
              <a:t>ыстрой </a:t>
            </a:r>
            <a:r>
              <a:rPr lang="ru-RU" sz="2000" b="0" strike="noStrike" spc="-1" dirty="0">
                <a:latin typeface="Arial"/>
              </a:rPr>
              <a:t>в </a:t>
            </a:r>
            <a:r>
              <a:rPr lang="ru-RU" sz="2000" b="0" strike="noStrike" spc="-1" dirty="0" smtClean="0">
                <a:latin typeface="Arial"/>
              </a:rPr>
              <a:t>приготовлении</a:t>
            </a: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 smtClean="0">
                <a:latin typeface="Arial"/>
              </a:rPr>
              <a:t>питательной</a:t>
            </a:r>
            <a:endParaRPr lang="ru-RU" sz="20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п</a:t>
            </a:r>
            <a:r>
              <a:rPr lang="ru-RU" sz="2000" b="0" strike="noStrike" spc="-1" dirty="0" smtClean="0">
                <a:latin typeface="Arial"/>
              </a:rPr>
              <a:t>олезной</a:t>
            </a:r>
            <a:endParaRPr lang="ru-RU" sz="20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б</a:t>
            </a:r>
            <a:r>
              <a:rPr lang="ru-RU" sz="2000" b="0" strike="noStrike" spc="-1" dirty="0" smtClean="0">
                <a:latin typeface="Arial"/>
              </a:rPr>
              <a:t>езопасной</a:t>
            </a:r>
            <a:endParaRPr lang="ru-RU" sz="20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 dirty="0">
                <a:latin typeface="Arial"/>
              </a:rPr>
              <a:t>и</a:t>
            </a:r>
            <a:r>
              <a:rPr lang="ru-RU" sz="2000" b="0" strike="noStrike" spc="-1" dirty="0" smtClean="0">
                <a:latin typeface="Arial"/>
              </a:rPr>
              <a:t>, </a:t>
            </a:r>
            <a:r>
              <a:rPr lang="ru-RU" sz="2000" b="0" strike="noStrike" spc="-1" dirty="0">
                <a:latin typeface="Arial"/>
              </a:rPr>
              <a:t>конечно же, вкусной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Возможно ли это? </a:t>
            </a:r>
            <a:endParaRPr lang="ru-RU" sz="20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Как показывает практика, а </a:t>
            </a:r>
            <a:r>
              <a:rPr lang="ru-RU" sz="2000" b="0" strike="noStrike" spc="-1" dirty="0" smtClean="0">
                <a:latin typeface="Arial"/>
              </a:rPr>
              <a:t>также </a:t>
            </a:r>
            <a:r>
              <a:rPr lang="ru-RU" sz="2000" b="0" strike="noStrike" spc="-1" dirty="0">
                <a:latin typeface="Arial"/>
              </a:rPr>
              <a:t>сложившаяся в Европе, Японии и США культура </a:t>
            </a:r>
            <a:r>
              <a:rPr lang="ru-RU" sz="2000" b="0" strike="noStrike" spc="-1" dirty="0" smtClean="0">
                <a:latin typeface="Arial"/>
              </a:rPr>
              <a:t>питания, </a:t>
            </a:r>
            <a:r>
              <a:rPr lang="ru-RU" sz="2000" b="0" strike="noStrike" spc="-1" dirty="0">
                <a:latin typeface="Arial"/>
              </a:rPr>
              <a:t>такое сочетание возможно!</a:t>
            </a: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Давайте знакомиться!</a:t>
            </a:r>
          </a:p>
        </p:txBody>
      </p:sp>
      <p:sp>
        <p:nvSpPr>
          <p:cNvPr id="254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5520F9E-2CA6-4F75-B37B-39B7F79BCA9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134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Что </a:t>
            </a:r>
            <a:r>
              <a:rPr lang="ru-RU" sz="2000" b="0" strike="noStrike" spc="-1" dirty="0" smtClean="0">
                <a:latin typeface="Arial"/>
              </a:rPr>
              <a:t>делать, </a:t>
            </a:r>
            <a:r>
              <a:rPr lang="ru-RU" sz="2000" b="0" strike="noStrike" spc="-1" dirty="0">
                <a:latin typeface="Arial"/>
              </a:rPr>
              <a:t>если продукты питания не </a:t>
            </a:r>
            <a:r>
              <a:rPr lang="ru-RU" sz="2000" b="0" strike="noStrike" spc="-1" dirty="0" smtClean="0">
                <a:latin typeface="Arial"/>
              </a:rPr>
              <a:t>обеспечивают наш организм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 </a:t>
            </a:r>
            <a:r>
              <a:rPr lang="ru-RU" sz="2000" b="0" strike="noStrike" spc="-1" dirty="0">
                <a:latin typeface="Arial"/>
              </a:rPr>
              <a:t>всеми жизненно необходимыми </a:t>
            </a:r>
            <a:r>
              <a:rPr lang="ru-RU" sz="2000" b="0" strike="noStrike" spc="-1" dirty="0" smtClean="0">
                <a:latin typeface="Arial"/>
              </a:rPr>
              <a:t>витаминами</a:t>
            </a:r>
            <a:r>
              <a:rPr lang="ru-RU" sz="2000" b="0" strike="noStrike" spc="-1" baseline="0" dirty="0">
                <a:latin typeface="Arial"/>
              </a:rPr>
              <a:t> </a:t>
            </a:r>
            <a:r>
              <a:rPr lang="ru-RU" sz="2000" b="0" strike="noStrike" spc="-1" baseline="0" dirty="0" smtClean="0">
                <a:latin typeface="Arial"/>
              </a:rPr>
              <a:t>и</a:t>
            </a:r>
            <a:r>
              <a:rPr lang="ru-RU" sz="2000" b="0" strike="noStrike" spc="-1" dirty="0" smtClean="0">
                <a:latin typeface="Arial"/>
              </a:rPr>
              <a:t> минералами?</a:t>
            </a: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Для примера давайте </a:t>
            </a:r>
            <a:r>
              <a:rPr lang="ru-RU" sz="2000" b="0" strike="noStrike" spc="-1" dirty="0" smtClean="0">
                <a:latin typeface="Arial"/>
              </a:rPr>
              <a:t>посмотрим, </a:t>
            </a:r>
            <a:r>
              <a:rPr lang="ru-RU" sz="2000" b="0" strike="noStrike" spc="-1" dirty="0">
                <a:latin typeface="Arial"/>
              </a:rPr>
              <a:t>как в Японии смогли повлиять на ситуацию. Страна восходящего солнца – отличный пример внимательного </a:t>
            </a:r>
            <a:r>
              <a:rPr lang="ru-RU" sz="2000" b="0" strike="noStrike" spc="-1" dirty="0" smtClean="0">
                <a:latin typeface="Arial"/>
              </a:rPr>
              <a:t>отношения </a:t>
            </a:r>
            <a:r>
              <a:rPr lang="ru-RU" sz="2000" b="0" strike="noStrike" spc="-1" dirty="0">
                <a:latin typeface="Arial"/>
              </a:rPr>
              <a:t>к сохранению здоровья граждан. Вы знаете, что в этой стране проживают уже более 50 000 людей, возраст которых перевалил за 100 лет!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Медицина Японии может показаться очень </a:t>
            </a:r>
            <a:r>
              <a:rPr lang="ru-RU" sz="2000" b="0" strike="noStrike" spc="-1" dirty="0" smtClean="0">
                <a:latin typeface="Arial"/>
              </a:rPr>
              <a:t>странной.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Обычным </a:t>
            </a:r>
            <a:r>
              <a:rPr lang="ru-RU" sz="2000" b="0" strike="noStrike" spc="-1" dirty="0">
                <a:latin typeface="Arial"/>
              </a:rPr>
              <a:t>делом считается, если доктор </a:t>
            </a:r>
            <a:r>
              <a:rPr lang="ru-RU" sz="2000" b="0" strike="noStrike" spc="-1" dirty="0" smtClean="0">
                <a:latin typeface="Arial"/>
              </a:rPr>
              <a:t>пропишет </a:t>
            </a:r>
            <a:r>
              <a:rPr lang="ru-RU" sz="2000" b="0" strike="noStrike" spc="-1" dirty="0">
                <a:latin typeface="Arial"/>
              </a:rPr>
              <a:t>ежедневные прогулки в парке по 40 минут. Японцы очень </a:t>
            </a:r>
            <a:r>
              <a:rPr lang="ru-RU" sz="2000" b="0" strike="noStrike" spc="-1" dirty="0" smtClean="0">
                <a:latin typeface="Arial"/>
              </a:rPr>
              <a:t>исполнительны </a:t>
            </a:r>
            <a:r>
              <a:rPr lang="ru-RU" sz="2000" b="0" strike="noStrike" spc="-1" dirty="0">
                <a:latin typeface="Arial"/>
              </a:rPr>
              <a:t>и всегда будут строго </a:t>
            </a:r>
            <a:r>
              <a:rPr lang="ru-RU" sz="2000" b="0" strike="noStrike" spc="-1" dirty="0" smtClean="0">
                <a:latin typeface="Arial"/>
              </a:rPr>
              <a:t>следовать инструкции</a:t>
            </a:r>
            <a:r>
              <a:rPr lang="ru-RU" sz="2000" b="0" strike="noStrike" spc="-1" dirty="0">
                <a:latin typeface="Arial"/>
              </a:rPr>
              <a:t>.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Итак, в чем же секрет таких высоких показателей </a:t>
            </a:r>
            <a:r>
              <a:rPr lang="ru-RU" sz="2000" b="0" strike="noStrike" spc="-1" dirty="0" smtClean="0">
                <a:latin typeface="Arial"/>
              </a:rPr>
              <a:t>продолжительности </a:t>
            </a:r>
            <a:r>
              <a:rPr lang="ru-RU" sz="2000" b="0" strike="noStrike" spc="-1" dirty="0">
                <a:latin typeface="Arial"/>
              </a:rPr>
              <a:t>жизни среди японцев?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► Во-первых, это, конечно же, стабильное правильное питание и физические нагрузки.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► Во-вторых, регулярные медицинские осмотры.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► И в третьих, такой высокий уровень жизни и рекордные показатели по здоровью – государственная программа по восстановлению здоровья нации. 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Решение было найдено еще 50 лет </a:t>
            </a:r>
            <a:r>
              <a:rPr lang="ru-RU" sz="2000" b="0" strike="noStrike" spc="-1" dirty="0" smtClean="0">
                <a:latin typeface="Arial"/>
              </a:rPr>
              <a:t>назад </a:t>
            </a:r>
            <a:r>
              <a:rPr lang="ru-RU" sz="2000" b="0" strike="noStrike" spc="-1" dirty="0">
                <a:latin typeface="Arial"/>
              </a:rPr>
              <a:t>и заключалось в коррекции рациона с помощью биологически-активных добавок. В наше время 90% жителей Японии принимают </a:t>
            </a:r>
            <a:r>
              <a:rPr lang="ru-RU" sz="2000" b="0" strike="noStrike" spc="-1" dirty="0" err="1">
                <a:latin typeface="Arial"/>
              </a:rPr>
              <a:t>БАДы</a:t>
            </a:r>
            <a:r>
              <a:rPr lang="ru-RU" sz="2000" b="0" strike="noStrike" spc="-1" dirty="0">
                <a:latin typeface="Arial"/>
              </a:rPr>
              <a:t> ежедневно. Даже в анкетах при приеме на работу всегда есть вопросы о добавках, которые человек принимает. Это говорит о том, насколько он ответственно относится к своему здоровью, и как будет относиться к работе. Японские компании ценят всегда здоровых, фонтанирующих энергией и умом сотрудников.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В результате такого подхода к приему </a:t>
            </a:r>
            <a:r>
              <a:rPr lang="ru-RU" sz="2000" b="0" strike="noStrike" spc="-1" dirty="0" err="1">
                <a:latin typeface="Arial"/>
              </a:rPr>
              <a:t>БАДов</a:t>
            </a:r>
            <a:r>
              <a:rPr lang="ru-RU" sz="2000" b="0" strike="noStrike" spc="-1" dirty="0">
                <a:latin typeface="Arial"/>
              </a:rPr>
              <a:t>, японцы всегда выглядят молодо «не по годам</a:t>
            </a:r>
            <a:r>
              <a:rPr lang="ru-RU" sz="2000" b="0" strike="noStrike" spc="-1" dirty="0" smtClean="0">
                <a:latin typeface="Arial"/>
              </a:rPr>
              <a:t>» </a:t>
            </a:r>
            <a:r>
              <a:rPr lang="ru-RU" sz="2000" b="0" strike="noStrike" spc="-1" dirty="0">
                <a:latin typeface="Arial"/>
              </a:rPr>
              <a:t>и ведут активную жизнь в любом возрасте.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Сейчас корректоры и заменители питания принимают: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Япония – 90% населения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США – 70% населения</a:t>
            </a:r>
            <a:r>
              <a:rPr dirty="0"/>
              <a:t/>
            </a:r>
            <a:br>
              <a:rPr dirty="0"/>
            </a:br>
            <a:r>
              <a:rPr lang="ru-RU" sz="2000" b="0" strike="noStrike" spc="-1" dirty="0">
                <a:latin typeface="Arial"/>
              </a:rPr>
              <a:t>Европа – 50% населения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А  в России </a:t>
            </a:r>
            <a:r>
              <a:rPr lang="ru-RU" sz="2000" b="0" strike="noStrike" spc="-1" dirty="0" err="1">
                <a:latin typeface="Arial"/>
              </a:rPr>
              <a:t>БАДы</a:t>
            </a:r>
            <a:r>
              <a:rPr lang="ru-RU" sz="2000" b="0" strike="noStrike" spc="-1" dirty="0">
                <a:latin typeface="Arial"/>
              </a:rPr>
              <a:t> принимают около 3%, в среднем по странам СНГ 3-8% населения. 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51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8F7C07E-C9A5-43B8-A709-3997849A1942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954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Линейка здоровых продуктов для питания вашего организма: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 - «Вкусно каждый день», и первый представитель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– «Вкусно быть красивой».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Согласитесь, что часто то что вкусно, то не полезно. А то что полезно – не всегда вкусно….</a:t>
            </a: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Более 1,5 лет велись разработки и создавался новый </a:t>
            </a:r>
            <a:r>
              <a:rPr lang="ru-RU" sz="2000" b="0" strike="noStrike" spc="-1" dirty="0" smtClean="0">
                <a:latin typeface="Arial"/>
              </a:rPr>
              <a:t>продукт, </a:t>
            </a:r>
            <a:r>
              <a:rPr lang="ru-RU" sz="2000" b="0" strike="noStrike" spc="-1" dirty="0">
                <a:latin typeface="Arial"/>
              </a:rPr>
              <a:t>который отвечает самому главному запросу: </a:t>
            </a:r>
            <a:r>
              <a:rPr lang="ru-RU" sz="2000" b="0" strike="noStrike" spc="-1" dirty="0" smtClean="0">
                <a:latin typeface="Arial"/>
              </a:rPr>
              <a:t>«полезно и приятно».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Наш продукт </a:t>
            </a:r>
            <a:r>
              <a:rPr lang="ru-RU" sz="2000" b="0" strike="noStrike" spc="-1" dirty="0" err="1">
                <a:latin typeface="Arial"/>
              </a:rPr>
              <a:t>Daily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Delicious</a:t>
            </a:r>
            <a:r>
              <a:rPr lang="ru-RU" sz="2000" b="0" strike="noStrike" spc="-1" dirty="0">
                <a:latin typeface="Arial"/>
              </a:rPr>
              <a:t> не только здоровый, но и очень вкусный! Это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сбалансированный источник животного и растительного белка в сочетании с коллагеном и витаминно-минеральным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комплексом, который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поддерживает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жизненный тонус и физическую активность,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заряжает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энергией каждый день.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Коктейли не содержат ГМО, и в производстве не используется сырье, полученное из генетически модифицированных ингредиентов.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</p:txBody>
      </p:sp>
      <p:sp>
        <p:nvSpPr>
          <p:cNvPr id="257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D7B5C49-87A8-4FD9-9137-7F4BE7FB199E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0943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1" strike="noStrike" spc="-1" dirty="0" smtClean="0">
                <a:latin typeface="Arial"/>
              </a:rPr>
              <a:t>Полезно</a:t>
            </a:r>
            <a:r>
              <a:rPr lang="ru-RU" sz="2000" b="0" strike="noStrike" spc="-1" dirty="0" smtClean="0">
                <a:latin typeface="Arial"/>
              </a:rPr>
              <a:t>.</a:t>
            </a:r>
            <a:r>
              <a:rPr lang="ru-RU" sz="2000" b="0" strike="noStrike" spc="-1" baseline="0" dirty="0" smtClean="0">
                <a:latin typeface="Arial"/>
              </a:rPr>
              <a:t> </a:t>
            </a:r>
            <a:r>
              <a:rPr lang="ru-RU" sz="2000" b="0" strike="noStrike" spc="-1" dirty="0" smtClean="0">
                <a:latin typeface="Arial"/>
              </a:rPr>
              <a:t>11 микронутриентов, 3 лучших типа</a:t>
            </a:r>
            <a:r>
              <a:rPr lang="ru-RU" sz="2000" b="0" strike="noStrike" spc="-1" baseline="0" dirty="0" smtClean="0">
                <a:latin typeface="Arial"/>
              </a:rPr>
              <a:t> протеина, пептидный коллаген.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 baseline="0" dirty="0" smtClean="0">
                <a:latin typeface="Arial"/>
              </a:rPr>
              <a:t>Вкусно</a:t>
            </a:r>
            <a:r>
              <a:rPr lang="ru-RU" sz="2000" b="0" strike="noStrike" spc="-1" baseline="0" dirty="0" smtClean="0">
                <a:latin typeface="Arial"/>
              </a:rPr>
              <a:t>. 4 нежных вкуса, которые превращают полезный перекус в лакомство.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 baseline="0" dirty="0" smtClean="0">
                <a:latin typeface="Arial"/>
              </a:rPr>
              <a:t>Удобно</a:t>
            </a:r>
            <a:r>
              <a:rPr lang="ru-RU" sz="2000" b="0" strike="noStrike" spc="-1" baseline="0" dirty="0" smtClean="0">
                <a:latin typeface="Arial"/>
              </a:rPr>
              <a:t>. Порцию коктейля в порошке можно взять с собой. Если наступит голод, смешайте коктейль в шейкере за 2 минуты (25 г порошка +250 мл молока)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1" strike="noStrike" spc="-1" baseline="0" dirty="0" smtClean="0">
                <a:latin typeface="Arial"/>
              </a:rPr>
              <a:t>Выгодно</a:t>
            </a:r>
            <a:r>
              <a:rPr lang="ru-RU" sz="2000" b="0" strike="noStrike" spc="-1" baseline="0" dirty="0" smtClean="0">
                <a:latin typeface="Arial"/>
              </a:rPr>
              <a:t>. Вы получаете сбалансированный источник витаминов и минералов и полноценный прием пищи менее, чем за 90 рублей!</a:t>
            </a:r>
          </a:p>
        </p:txBody>
      </p:sp>
      <p:sp>
        <p:nvSpPr>
          <p:cNvPr id="260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F8761F0-7969-4830-9AC0-C2F6A3B78F29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0691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3600" b="0" strike="noStrike" spc="-1" dirty="0" smtClean="0">
                <a:latin typeface="+mn-lt"/>
              </a:rPr>
              <a:t>Уникальность нашего нового продукта в его составе.</a:t>
            </a: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3600" b="0" strike="noStrike" spc="-1" dirty="0" smtClean="0">
                <a:latin typeface="+mn-lt"/>
              </a:rPr>
              <a:t>Питательная ценность, которую обеспечивает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сбалансированная белковая формула из 3-х наиболее ценных источников белка: молочного протеина, концентрата сывороточного протеина и </a:t>
            </a:r>
            <a:r>
              <a:rPr lang="ru-RU" sz="20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изолята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соевого протеина;</a:t>
            </a:r>
            <a:endParaRPr lang="ru-RU" sz="2000" b="0" strike="noStrike" spc="-1" dirty="0" smtClean="0">
              <a:latin typeface="+mn-l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Сбалансированный состав витаминов и минералов, подобранных таким образом, чтобы заботиться о красоте вашей кожи, волос и ногтей;</a:t>
            </a:r>
            <a:endParaRPr lang="ru-RU" sz="2000" b="0" strike="noStrike" spc="-1" dirty="0" smtClean="0">
              <a:latin typeface="+mn-l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Супер-компонент - пептидный коллаген, ингредиент вечной молодости. Кстати, белковые коктейли с коллагеном очень популярны в Японии;</a:t>
            </a:r>
            <a:endParaRPr lang="ru-RU" sz="2000" b="0" strike="noStrike" spc="-1" dirty="0" smtClean="0">
              <a:latin typeface="+mn-lt"/>
            </a:endParaRPr>
          </a:p>
          <a:p>
            <a:pPr marL="228600" indent="-22824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Натуральный вкус!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Четыре </a:t>
            </a:r>
            <a:r>
              <a:rPr lang="ru-RU" sz="20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замечательных и самых узнаваемых вкуса, которые можно сочетать, чередовать или выбрать особенно любимый.</a:t>
            </a:r>
            <a:endParaRPr lang="ru-RU" sz="20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 smtClean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Выбирайте лучшее! </a:t>
            </a:r>
            <a:endParaRPr lang="ru-RU" sz="3600" b="0" strike="noStrike" spc="-1" dirty="0" smtClean="0">
              <a:latin typeface="+mn-lt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Мы используем высококачественный и дорогостоящий сывороточный белок.</a:t>
            </a:r>
            <a:endParaRPr lang="ru-RU" sz="3600" b="0" strike="noStrike" spc="-1" dirty="0" smtClean="0">
              <a:latin typeface="+mn-lt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В составе</a:t>
            </a:r>
            <a:r>
              <a:rPr lang="ru-RU" sz="36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шейков</a:t>
            </a: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натуральные </a:t>
            </a:r>
            <a:r>
              <a:rPr lang="ru-RU" sz="36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ароматизаторы</a:t>
            </a: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 «апельсин-манго», «ваниль», «малина» и «шоколад».</a:t>
            </a:r>
            <a:endParaRPr lang="ru-RU" sz="3600" b="0" strike="noStrike" spc="-1" dirty="0" smtClean="0">
              <a:latin typeface="+mn-lt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Мы сделали выбор в пользу натурального подсластителя </a:t>
            </a:r>
            <a:r>
              <a:rPr lang="ru-RU" sz="36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эритритола</a:t>
            </a:r>
            <a:r>
              <a:rPr lang="ru-RU" sz="36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ru-RU" sz="3600" b="0" strike="noStrike" spc="-1" dirty="0" smtClean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9D01ACA-AD2F-4E27-89E9-0EEDD3F9CC58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0201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Протеиновая (белковая) основа</a:t>
            </a:r>
          </a:p>
          <a:p>
            <a:pPr marL="216000" indent="-216000">
              <a:lnSpc>
                <a:spcPct val="100000"/>
              </a:lnSpc>
            </a:pPr>
            <a:r>
              <a:rPr lang="ru-RU" sz="2000" b="0" strike="noStrike" spc="-1" dirty="0">
                <a:latin typeface="Arial"/>
              </a:rPr>
              <a:t>В основе </a:t>
            </a:r>
            <a:r>
              <a:rPr lang="ru-RU" sz="2000" b="0" strike="noStrike" spc="-1" dirty="0" err="1">
                <a:latin typeface="Arial"/>
              </a:rPr>
              <a:t>Beauty</a:t>
            </a:r>
            <a:r>
              <a:rPr lang="ru-RU" sz="2000" b="0" strike="noStrike" spc="-1" dirty="0">
                <a:latin typeface="Arial"/>
              </a:rPr>
              <a:t> </a:t>
            </a:r>
            <a:r>
              <a:rPr lang="ru-RU" sz="2000" b="0" strike="noStrike" spc="-1" dirty="0" err="1">
                <a:latin typeface="Arial"/>
              </a:rPr>
              <a:t>Shake</a:t>
            </a:r>
            <a:r>
              <a:rPr lang="ru-RU" sz="2000" b="0" strike="noStrike" spc="-1" dirty="0">
                <a:latin typeface="Arial"/>
              </a:rPr>
              <a:t> – сбалансированная протеиновая формула из 3-х наиболее ценных источников белка: молочного протеина, концентрата сывороточного протеина и </a:t>
            </a:r>
            <a:r>
              <a:rPr lang="ru-RU" sz="2000" b="0" strike="noStrike" spc="-1" dirty="0" err="1">
                <a:latin typeface="Arial"/>
              </a:rPr>
              <a:t>изолята</a:t>
            </a:r>
            <a:r>
              <a:rPr lang="ru-RU" sz="2000" b="0" strike="noStrike" spc="-1" dirty="0">
                <a:latin typeface="Arial"/>
              </a:rPr>
              <a:t> соевого протеина.</a:t>
            </a:r>
          </a:p>
          <a:p>
            <a:pPr marL="216000" indent="-216000"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Что дают нашему организму белки? Вот несколько главных функций белков: </a:t>
            </a:r>
            <a:endParaRPr lang="ru-RU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Белок является строительным материалом практически для всех тканей. Он входит в состав крови, мышц, волос, ногтей, кожи, внутренних органов и тканей. Белковую пищу употребляют спортсмены, так как она позволяет эффективно и быстро наращивать мышечную массу.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Белок помогает доставлять питательные и полезные вещества в клетки. Без них такая транспортировка была бы невозможной. Молекулы белка участвуют в формировании клеток иммунной системы и укрепляют иммунитет.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Белки входят в состав особых ферментов, которые ускоряют некоторые важные биохимические реакции, протекающие в организме. При нехватке белка будет замедляться метаболизм. А при замедленном метаболизме непременно будет наблюдаться избыток массы тела. Именно поэтому белковые продукты входят в меню различных диет для похудения. </a:t>
            </a:r>
            <a:endParaRPr lang="ru-RU" sz="1200" b="0" strike="noStrike" spc="-1" dirty="0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Белок продлевает процесс усвоения углеводов. Это снижает суммарный гликемический индекс потребляемой пищи и позволяет без скачков инсулина длительное время поддерживать достаточный уровень сахара в крови. А это дает возможность эффективно и без проблем справляться с чувством голода и контролировать свой вес.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Молочный белок – важнейший элемент питания.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Белки клеток и тканей организма образуются только из белков пищи. Для нашего организма очень важно постоянное поступление пищевых продуктов, содержащих белок. Потребность в белке больше утром, к примеру, сразу после пробуждения, что связано с необходимостью восполнить его запасы после вынужденного воздержания от пищи из-за сна. Кроме того, после усиленной физической нагрузки тоже требуется пища, богатая белком.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В молочном протеине из </a:t>
            </a:r>
            <a:r>
              <a:rPr lang="ru-RU" sz="1200" b="1" i="1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шейков, </a:t>
            </a: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изготовленном из свежего обезжиренного молока, содержится до 93% чистого белка. Среди всех животных белков молочный белок считается одним из самых лучших наряду с яичным белком.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Во-первых, молочный белок имеет очень высокую пищевую ценность. Он гораздо легче и лучше усваивается организмом, чем белки мяса или даже более легкие белки рыбы.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Во-вторых, в отличие от растительных белков молочный белок содержит в наилучшем соотношении все 10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необходимых организму аминокислот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+mn-lt"/>
                <a:ea typeface="+mn-ea"/>
              </a:rPr>
              <a:t>Концентрат сывороточного белка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– еще один полезный пищевой продукт, который делают из молочной сыворотки. </a:t>
            </a: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Концентрат сывороточного протеина в шейке содержит до 81% белка. По сравнению с цельным сывороточный белок полностью усваивается организмом, являясь питательной основой для мышц.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Сывороточный белок по «кирпичикам» восстанавливает наши ткани после травм, растяжений связок и мышц. Именно в послеоперационный период мы остро нуждаемся в хорошей порции настоящего легкоусвояемого белка. Известно же, что новые мышечные волокна не смогут быстро сформироваться, если в организм не поступит достаточно аминокислот.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1" i="1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 соевого белка, используемый в </a:t>
            </a:r>
            <a:r>
              <a:rPr lang="ru-RU" sz="1200" b="1" i="1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DDBS,</a:t>
            </a:r>
            <a:r>
              <a:rPr lang="ru-RU" sz="1200" b="1" i="1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- </a:t>
            </a:r>
            <a:r>
              <a:rPr lang="ru-RU" sz="1200" b="1" i="1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легкоусвояемый </a:t>
            </a:r>
            <a:r>
              <a:rPr lang="ru-RU" sz="1200" b="1" i="1" strike="noStrike" spc="-1" dirty="0">
                <a:solidFill>
                  <a:srgbClr val="000000"/>
                </a:solidFill>
                <a:latin typeface="+mn-lt"/>
                <a:ea typeface="+mn-ea"/>
              </a:rPr>
              <a:t>пищевой продукт, содержащий до 90% растительного белка.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В процессе производства соевый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подвергается специальной очистке, в результате которой из его состава полностью удаляются жиры, углеводы,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изофлавоны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и другие вещества, и остается чистый соевый белок. Поэтому среди всех растительных протеинов соевый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по праву считается самым полезным.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 Диетологи рекомендуют употреблять соевый </a:t>
            </a:r>
            <a:r>
              <a:rPr lang="ru-RU" sz="1200" b="0" strike="noStrike" spc="-1" dirty="0" err="1" smtClean="0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baseline="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прежде всего 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тем людям, организм которых тяжело усваивает обычный казеиновый белок или неспособен переносить лактозу.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Кроме того, выбор в пользу соевого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делают люди, которые активно занимаются спортом и предпочитают вести здоровый образ жизни. Кроме того, очень полезен данный продукт и тем, кто желает сбросить избыточный вес и находится в поисках достойной альтернативы традиционным продуктам, содержащим натуральный белок. Соевый белок понравится и вегетарианцам в качестве заменителя </a:t>
            </a:r>
            <a:r>
              <a:rPr lang="ru-RU" sz="1200" b="0" strike="noStrike" spc="-1" dirty="0" smtClean="0">
                <a:solidFill>
                  <a:srgbClr val="000000"/>
                </a:solidFill>
                <a:latin typeface="+mn-lt"/>
                <a:ea typeface="+mn-ea"/>
              </a:rPr>
              <a:t>мяса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Соевый </a:t>
            </a:r>
            <a:r>
              <a:rPr lang="ru-RU" sz="1200" b="0" strike="noStrike" spc="-1" dirty="0" err="1">
                <a:solidFill>
                  <a:srgbClr val="000000"/>
                </a:solidFill>
                <a:latin typeface="+mn-lt"/>
                <a:ea typeface="+mn-ea"/>
              </a:rPr>
              <a:t>изолят</a:t>
            </a: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 богат многими заменимыми и незаменимыми аминокислотами.</a:t>
            </a:r>
            <a:endParaRPr lang="ru-RU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latin typeface="+mn-lt"/>
                <a:ea typeface="+mn-ea"/>
              </a:rPr>
              <a:t>Соевый белок отлично сочетается с молочным. Вместе они помогают качественно обогатить пищевой рацион пожилых людей и людей с ослабленным здоровьем, восполнить недостаток в полноценном белке и улучшить самочувствие. 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266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48D6371-1C66-4544-AE55-5F4BA48ED5D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885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640" y="744480"/>
            <a:ext cx="4962240" cy="3722400"/>
          </a:xfrm>
          <a:prstGeom prst="rect">
            <a:avLst/>
          </a:prstGeom>
        </p:spPr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79680" y="4716000"/>
            <a:ext cx="5437800" cy="44672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В состав коктейля входят тщательно отобранные 11 нутриентов (витаминов и минералов), каждый из которых призван ежедневно заботиться о вашем здоровье и красоте. Гармонично сочетаясь друг с другом, они помогут сохранить эластичность и упругость кожи, красоту волос и прочность ногтей.</a:t>
            </a:r>
            <a:endParaRPr lang="ru-RU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200" b="0" strike="noStrike" spc="-1">
              <a:latin typeface="Arial"/>
            </a:endParaRPr>
          </a:p>
        </p:txBody>
      </p:sp>
      <p:sp>
        <p:nvSpPr>
          <p:cNvPr id="269" name="TextShape 3"/>
          <p:cNvSpPr txBox="1"/>
          <p:nvPr/>
        </p:nvSpPr>
        <p:spPr>
          <a:xfrm>
            <a:off x="3850560" y="943020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D37BCC0-9E9C-49BF-8D0E-21987D39298B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ru-RU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314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959F984-C06D-4139-9A10-D8964DCFD0B6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07.12.2018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6474836-37B2-4669-901E-8040287FE8CC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Образец заголовка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5DFDB283-AF3F-425B-864F-F5CE98C8D418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07.12.2018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F896F96-053B-4668-AE32-051A4510EA3B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na.karchebanova\Downloads\Image_00 (3)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138" y="-19006"/>
            <a:ext cx="9574738" cy="687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Изображение 7"/>
          <p:cNvPicPr/>
          <p:nvPr/>
        </p:nvPicPr>
        <p:blipFill>
          <a:blip r:embed="rId4"/>
          <a:stretch/>
        </p:blipFill>
        <p:spPr>
          <a:xfrm>
            <a:off x="3060000" y="4941000"/>
            <a:ext cx="3096000" cy="719640"/>
          </a:xfrm>
          <a:prstGeom prst="rect">
            <a:avLst/>
          </a:prstGeom>
          <a:ln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3060000" y="4932000"/>
            <a:ext cx="309600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700" b="0" strike="noStrike" spc="-1">
                <a:solidFill>
                  <a:srgbClr val="FFFFFF"/>
                </a:solidFill>
                <a:latin typeface="Arial"/>
              </a:rPr>
              <a:t>ПРОТЕИНОВЫЕ КОКТЕЙЛИ 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3123360" y="5322600"/>
            <a:ext cx="29944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FFFFFF"/>
                </a:solidFill>
                <a:latin typeface="Arial"/>
              </a:rPr>
              <a:t>ДЛЯ КРАСОТЫ И ЗДОРОВЬЯ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"/>
          <p:cNvPicPr/>
          <p:nvPr/>
        </p:nvPicPr>
        <p:blipFill>
          <a:blip r:embed="rId3"/>
          <a:stretch/>
        </p:blipFill>
        <p:spPr>
          <a:xfrm>
            <a:off x="0" y="-10440"/>
            <a:ext cx="9203400" cy="686808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1619640" y="980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Фолиевая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кислота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4572000" y="980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Медь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7452360" y="980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Магний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7452360" y="2493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Витамин С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7452360" y="4005000"/>
            <a:ext cx="16192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Витамин 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7" name="CustomShape 6"/>
          <p:cNvSpPr/>
          <p:nvPr/>
        </p:nvSpPr>
        <p:spPr>
          <a:xfrm>
            <a:off x="1619640" y="2493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Пантотеновая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кислота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8" name="CustomShape 7"/>
          <p:cNvSpPr/>
          <p:nvPr/>
        </p:nvSpPr>
        <p:spPr>
          <a:xfrm>
            <a:off x="1619640" y="4005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Ниацин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39" name="CustomShape 8"/>
          <p:cNvSpPr/>
          <p:nvPr/>
        </p:nvSpPr>
        <p:spPr>
          <a:xfrm>
            <a:off x="1619640" y="551736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Биотин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0" name="CustomShape 9"/>
          <p:cNvSpPr/>
          <p:nvPr/>
        </p:nvSpPr>
        <p:spPr>
          <a:xfrm>
            <a:off x="4572000" y="4005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Селен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1" name="CustomShape 10"/>
          <p:cNvSpPr/>
          <p:nvPr/>
        </p:nvSpPr>
        <p:spPr>
          <a:xfrm>
            <a:off x="4572000" y="2493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Витамин Е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42" name="CustomShape 11"/>
          <p:cNvSpPr/>
          <p:nvPr/>
        </p:nvSpPr>
        <p:spPr>
          <a:xfrm>
            <a:off x="4572000" y="5517360"/>
            <a:ext cx="237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Парааминобензойная</a:t>
            </a:r>
            <a:endParaRPr lang="ru-RU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кислота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Изображение 6"/>
          <p:cNvPicPr/>
          <p:nvPr/>
        </p:nvPicPr>
        <p:blipFill>
          <a:blip r:embed="rId3"/>
          <a:stretch/>
        </p:blipFill>
        <p:spPr>
          <a:xfrm>
            <a:off x="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5544000" y="1196640"/>
            <a:ext cx="3024000" cy="151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СУПЕР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ИНГРЕДИЕНТ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МОЛОДОСТИ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5616000" y="2709000"/>
            <a:ext cx="295200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6800" b="0" strike="noStrike" spc="-1">
                <a:solidFill>
                  <a:srgbClr val="FCA400"/>
                </a:solidFill>
                <a:latin typeface="Arial"/>
              </a:rPr>
              <a:t>Verisol</a:t>
            </a:r>
            <a:endParaRPr lang="ru-RU" sz="6800" b="0" strike="noStrike" spc="-1">
              <a:latin typeface="Arial"/>
            </a:endParaRPr>
          </a:p>
        </p:txBody>
      </p:sp>
      <p:sp>
        <p:nvSpPr>
          <p:cNvPr id="146" name="CustomShape 3"/>
          <p:cNvSpPr/>
          <p:nvPr/>
        </p:nvSpPr>
        <p:spPr>
          <a:xfrm>
            <a:off x="8283240" y="2730960"/>
            <a:ext cx="46152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3000" b="0" strike="noStrike" spc="-1">
                <a:solidFill>
                  <a:srgbClr val="FCA400"/>
                </a:solidFill>
                <a:latin typeface="Arial"/>
              </a:rPr>
              <a:t>®</a:t>
            </a:r>
            <a:endParaRPr lang="ru-RU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446760" y="188640"/>
            <a:ext cx="822924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404040"/>
                </a:solidFill>
                <a:latin typeface="Arial"/>
              </a:rPr>
              <a:t>Действие коллагена на кожу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8" name="Picture 2"/>
          <p:cNvPicPr/>
          <p:nvPr/>
        </p:nvPicPr>
        <p:blipFill>
          <a:blip r:embed="rId3"/>
          <a:stretch/>
        </p:blipFill>
        <p:spPr>
          <a:xfrm>
            <a:off x="539640" y="2189880"/>
            <a:ext cx="8136720" cy="332712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539640" y="5445360"/>
            <a:ext cx="388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При недостатке коллагена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50" name="CustomShape 3"/>
          <p:cNvSpPr/>
          <p:nvPr/>
        </p:nvSpPr>
        <p:spPr>
          <a:xfrm>
            <a:off x="539640" y="1700640"/>
            <a:ext cx="388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808080"/>
                </a:solidFill>
                <a:latin typeface="Arial"/>
              </a:rPr>
              <a:t>До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51" name="CustomShape 4"/>
          <p:cNvSpPr/>
          <p:nvPr/>
        </p:nvSpPr>
        <p:spPr>
          <a:xfrm>
            <a:off x="4788000" y="1700640"/>
            <a:ext cx="381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808080"/>
                </a:solidFill>
                <a:latin typeface="Arial"/>
              </a:rPr>
              <a:t>После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52" name="CustomShape 5"/>
          <p:cNvSpPr/>
          <p:nvPr/>
        </p:nvSpPr>
        <p:spPr>
          <a:xfrm>
            <a:off x="4716000" y="5445360"/>
            <a:ext cx="3960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При увеличении содержания коллагена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Изображение 9"/>
          <p:cNvPicPr/>
          <p:nvPr/>
        </p:nvPicPr>
        <p:blipFill>
          <a:blip r:embed="rId3"/>
          <a:stretch/>
        </p:blipFill>
        <p:spPr>
          <a:xfrm>
            <a:off x="-36360" y="620640"/>
            <a:ext cx="2880000" cy="79164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107640" y="620640"/>
            <a:ext cx="262728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FFFFFF"/>
                </a:solidFill>
                <a:latin typeface="Arial"/>
              </a:rPr>
              <a:t>ВКУСНО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899640" y="2023971"/>
            <a:ext cx="3384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Нежны</a:t>
            </a:r>
            <a:r>
              <a:rPr lang="ru-RU" sz="2300" spc="-1" dirty="0">
                <a:solidFill>
                  <a:srgbClr val="595959"/>
                </a:solidFill>
                <a:latin typeface="Arial"/>
              </a:rPr>
              <a:t>е</a:t>
            </a: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 </a:t>
            </a:r>
            <a:r>
              <a:rPr lang="ru-RU" sz="2300" b="0" strike="noStrike" spc="-1" dirty="0">
                <a:solidFill>
                  <a:srgbClr val="595959"/>
                </a:solidFill>
                <a:latin typeface="Arial"/>
              </a:rPr>
              <a:t>и </a:t>
            </a: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воздушные </a:t>
            </a:r>
            <a:endParaRPr lang="ru-RU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595959"/>
                </a:solidFill>
                <a:latin typeface="Arial"/>
              </a:rPr>
              <a:t>вкусы </a:t>
            </a:r>
            <a:r>
              <a:rPr lang="ru-RU" sz="2300" b="0" strike="noStrike" spc="-1" dirty="0">
                <a:solidFill>
                  <a:srgbClr val="595959"/>
                </a:solidFill>
                <a:latin typeface="Arial"/>
              </a:rPr>
              <a:t>из детства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157" name="Изображение 12"/>
          <p:cNvPicPr/>
          <p:nvPr/>
        </p:nvPicPr>
        <p:blipFill>
          <a:blip r:embed="rId4"/>
          <a:stretch/>
        </p:blipFill>
        <p:spPr>
          <a:xfrm>
            <a:off x="467640" y="2023971"/>
            <a:ext cx="325440" cy="325440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C:\Users\alena.karchebanova\Downloads\vkusno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" y="3498538"/>
            <a:ext cx="9144000" cy="335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Изображение 5"/>
          <p:cNvPicPr/>
          <p:nvPr/>
        </p:nvPicPr>
        <p:blipFill>
          <a:blip r:embed="rId3"/>
          <a:stretch/>
        </p:blipFill>
        <p:spPr>
          <a:xfrm>
            <a:off x="-3636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159" name="TextShape 1"/>
          <p:cNvSpPr txBox="1"/>
          <p:nvPr/>
        </p:nvSpPr>
        <p:spPr>
          <a:xfrm>
            <a:off x="467640" y="286200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000" spc="-1" dirty="0" err="1">
                <a:solidFill>
                  <a:srgbClr val="DC1F59"/>
                </a:solidFill>
                <a:latin typeface="Arial"/>
              </a:rPr>
              <a:t>э</a:t>
            </a:r>
            <a:r>
              <a:rPr lang="ru-RU" sz="4000" b="0" strike="noStrike" spc="-1" dirty="0" err="1" smtClean="0">
                <a:solidFill>
                  <a:srgbClr val="DC1F59"/>
                </a:solidFill>
                <a:latin typeface="Arial"/>
              </a:rPr>
              <a:t>ритритол</a:t>
            </a:r>
            <a:r>
              <a:rPr lang="ru-RU" sz="4000" b="0" strike="noStrike" spc="-1" dirty="0" smtClean="0">
                <a:solidFill>
                  <a:srgbClr val="DC1F59"/>
                </a:solidFill>
                <a:latin typeface="Arial"/>
              </a:rPr>
              <a:t> </a:t>
            </a:r>
            <a:r>
              <a:rPr lang="ru-RU" sz="4000" b="0" strike="noStrike" spc="-1" dirty="0">
                <a:solidFill>
                  <a:srgbClr val="DC1F59"/>
                </a:solidFill>
                <a:latin typeface="Arial"/>
              </a:rPr>
              <a:t>и </a:t>
            </a:r>
            <a:r>
              <a:rPr lang="ru-RU" sz="4000" b="0" strike="noStrike" spc="-1" dirty="0" err="1">
                <a:solidFill>
                  <a:srgbClr val="DC1F59"/>
                </a:solidFill>
                <a:latin typeface="Arial"/>
              </a:rPr>
              <a:t>стевиозид</a:t>
            </a:r>
            <a:endParaRPr lang="ru-RU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CustomShape 2"/>
          <p:cNvSpPr/>
          <p:nvPr/>
        </p:nvSpPr>
        <p:spPr>
          <a:xfrm>
            <a:off x="899640" y="2358000"/>
            <a:ext cx="734436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Натуральные подсластители</a:t>
            </a:r>
            <a:endParaRPr lang="ru-RU" sz="3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9162000" cy="6857640"/>
          </a:xfrm>
          <a:prstGeom prst="rect">
            <a:avLst/>
          </a:prstGeom>
          <a:ln>
            <a:noFill/>
          </a:ln>
        </p:spPr>
      </p:pic>
      <p:pic>
        <p:nvPicPr>
          <p:cNvPr id="162" name="Изображение 7"/>
          <p:cNvPicPr/>
          <p:nvPr/>
        </p:nvPicPr>
        <p:blipFill>
          <a:blip r:embed="rId4"/>
          <a:stretch/>
        </p:blipFill>
        <p:spPr>
          <a:xfrm>
            <a:off x="-36360" y="764640"/>
            <a:ext cx="2808000" cy="79164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107640" y="764640"/>
            <a:ext cx="262728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FFFFFF"/>
                </a:solidFill>
                <a:latin typeface="Arial"/>
              </a:rPr>
              <a:t>УДОБНО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899640" y="2565000"/>
            <a:ext cx="3384000" cy="71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Приготовление займет</a:t>
            </a:r>
            <a:endParaRPr lang="ru-RU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всего 2 минуты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65" name="Изображение 9"/>
          <p:cNvPicPr/>
          <p:nvPr/>
        </p:nvPicPr>
        <p:blipFill>
          <a:blip r:embed="rId5"/>
          <a:stretch/>
        </p:blipFill>
        <p:spPr>
          <a:xfrm>
            <a:off x="467640" y="2637000"/>
            <a:ext cx="325440" cy="32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Изображение 20"/>
          <p:cNvPicPr/>
          <p:nvPr/>
        </p:nvPicPr>
        <p:blipFill>
          <a:blip r:embed="rId3"/>
          <a:stretch/>
        </p:blipFill>
        <p:spPr>
          <a:xfrm>
            <a:off x="-4572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899640" y="260640"/>
            <a:ext cx="7344360" cy="78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Смартшейкер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68" name="Изображение 3"/>
          <p:cNvPicPr/>
          <p:nvPr/>
        </p:nvPicPr>
        <p:blipFill>
          <a:blip r:embed="rId4"/>
          <a:stretch/>
        </p:blipFill>
        <p:spPr>
          <a:xfrm>
            <a:off x="5004000" y="184500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169" name="Изображение 5"/>
          <p:cNvPicPr/>
          <p:nvPr/>
        </p:nvPicPr>
        <p:blipFill>
          <a:blip r:embed="rId4"/>
          <a:stretch/>
        </p:blipFill>
        <p:spPr>
          <a:xfrm>
            <a:off x="5004000" y="299700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170" name="Изображение 7"/>
          <p:cNvPicPr/>
          <p:nvPr/>
        </p:nvPicPr>
        <p:blipFill>
          <a:blip r:embed="rId4"/>
          <a:stretch/>
        </p:blipFill>
        <p:spPr>
          <a:xfrm>
            <a:off x="5004000" y="4077000"/>
            <a:ext cx="431640" cy="431640"/>
          </a:xfrm>
          <a:prstGeom prst="rect">
            <a:avLst/>
          </a:prstGeom>
          <a:ln>
            <a:noFill/>
          </a:ln>
        </p:spPr>
      </p:pic>
      <p:pic>
        <p:nvPicPr>
          <p:cNvPr id="171" name="Изображение 8"/>
          <p:cNvPicPr/>
          <p:nvPr/>
        </p:nvPicPr>
        <p:blipFill>
          <a:blip r:embed="rId4"/>
          <a:stretch/>
        </p:blipFill>
        <p:spPr>
          <a:xfrm>
            <a:off x="5004000" y="5229360"/>
            <a:ext cx="431640" cy="431640"/>
          </a:xfrm>
          <a:prstGeom prst="rect">
            <a:avLst/>
          </a:prstGeom>
          <a:ln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5580000" y="1845000"/>
            <a:ext cx="2016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Г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ерметически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закрывающаяся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винтовая крышка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5580000" y="2997000"/>
            <a:ext cx="2555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У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никальный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шарообразный венчик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из хирургической стали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5652000" y="4077000"/>
            <a:ext cx="2555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Ш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ирокое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горлышко для удобного засыпания ингредиентов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5688720" y="5157360"/>
            <a:ext cx="255528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spc="-1" dirty="0">
                <a:solidFill>
                  <a:srgbClr val="404040"/>
                </a:solidFill>
                <a:latin typeface="Arial"/>
              </a:rPr>
              <a:t>В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ысококачественный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безопасный 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пластик (не </a:t>
            </a:r>
            <a:endParaRPr lang="ru-RU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содержит </a:t>
            </a:r>
            <a:r>
              <a:rPr lang="ru-RU" sz="1600" b="0" strike="noStrike" spc="-1" dirty="0" err="1">
                <a:solidFill>
                  <a:srgbClr val="404040"/>
                </a:solidFill>
                <a:latin typeface="Arial"/>
              </a:rPr>
              <a:t>Бисфенол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 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А)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176" name="CustomShape 6"/>
          <p:cNvSpPr/>
          <p:nvPr/>
        </p:nvSpPr>
        <p:spPr>
          <a:xfrm>
            <a:off x="5076000" y="191700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1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7" name="CustomShape 7"/>
          <p:cNvSpPr/>
          <p:nvPr/>
        </p:nvSpPr>
        <p:spPr>
          <a:xfrm>
            <a:off x="5076000" y="306900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2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8" name="CustomShape 8"/>
          <p:cNvSpPr/>
          <p:nvPr/>
        </p:nvSpPr>
        <p:spPr>
          <a:xfrm>
            <a:off x="5076000" y="414900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3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79" name="CustomShape 9"/>
          <p:cNvSpPr/>
          <p:nvPr/>
        </p:nvSpPr>
        <p:spPr>
          <a:xfrm>
            <a:off x="5076000" y="5301360"/>
            <a:ext cx="287640" cy="2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600" b="0" strike="noStrike" spc="-1">
                <a:solidFill>
                  <a:srgbClr val="404040"/>
                </a:solidFill>
                <a:latin typeface="Arial"/>
              </a:rPr>
              <a:t>4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Изображение 4"/>
          <p:cNvPicPr/>
          <p:nvPr/>
        </p:nvPicPr>
        <p:blipFill>
          <a:blip r:embed="rId3"/>
          <a:stretch/>
        </p:blipFill>
        <p:spPr>
          <a:xfrm>
            <a:off x="0" y="-13680"/>
            <a:ext cx="9180000" cy="6871320"/>
          </a:xfrm>
          <a:prstGeom prst="rect">
            <a:avLst/>
          </a:prstGeom>
          <a:ln>
            <a:noFill/>
          </a:ln>
        </p:spPr>
      </p:pic>
      <p:pic>
        <p:nvPicPr>
          <p:cNvPr id="188" name="Изображение 5"/>
          <p:cNvPicPr/>
          <p:nvPr/>
        </p:nvPicPr>
        <p:blipFill>
          <a:blip r:embed="rId4"/>
          <a:stretch/>
        </p:blipFill>
        <p:spPr>
          <a:xfrm>
            <a:off x="-36360" y="620640"/>
            <a:ext cx="3888000" cy="11516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432000" y="643320"/>
            <a:ext cx="3203640" cy="105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Arial"/>
              </a:rPr>
              <a:t>ВАРИАНТЫ ПРИМЕНЕНИЯ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971640" y="2565000"/>
            <a:ext cx="302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ХУДЕЕМ КРАСИВО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91" name="Изображение 10"/>
          <p:cNvPicPr/>
          <p:nvPr/>
        </p:nvPicPr>
        <p:blipFill>
          <a:blip r:embed="rId5"/>
          <a:stretch/>
        </p:blipFill>
        <p:spPr>
          <a:xfrm>
            <a:off x="539640" y="2599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971640" y="3069000"/>
            <a:ext cx="403200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По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1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или 2 порции коктейля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в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день для замены приема пищи или сытного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перекуса.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Изображение 12"/>
          <p:cNvPicPr/>
          <p:nvPr/>
        </p:nvPicPr>
        <p:blipFill>
          <a:blip r:embed="rId3"/>
          <a:stretch/>
        </p:blipFill>
        <p:spPr>
          <a:xfrm>
            <a:off x="0" y="0"/>
            <a:ext cx="9244080" cy="685764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5292000" y="2133000"/>
            <a:ext cx="2520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СТРОИМ ТЕЛО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95" name="Изображение 10"/>
          <p:cNvPicPr/>
          <p:nvPr/>
        </p:nvPicPr>
        <p:blipFill>
          <a:blip r:embed="rId4"/>
          <a:stretch/>
        </p:blipFill>
        <p:spPr>
          <a:xfrm>
            <a:off x="4860000" y="2167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196" name="CustomShape 2"/>
          <p:cNvSpPr/>
          <p:nvPr/>
        </p:nvSpPr>
        <p:spPr>
          <a:xfrm>
            <a:off x="5185440" y="2980320"/>
            <a:ext cx="3851640" cy="187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В качестве дополнительного источника белка.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Принимайте вместе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с одним из основных приёмов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пищи.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+ за 20 минут до тренировки или в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течение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часа после неё.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Изображение 11"/>
          <p:cNvPicPr/>
          <p:nvPr/>
        </p:nvPicPr>
        <p:blipFill>
          <a:blip r:embed="rId3"/>
          <a:stretch/>
        </p:blipFill>
        <p:spPr>
          <a:xfrm>
            <a:off x="0" y="6840"/>
            <a:ext cx="9143640" cy="6843960"/>
          </a:xfrm>
          <a:prstGeom prst="rect">
            <a:avLst/>
          </a:prstGeom>
          <a:ln>
            <a:noFill/>
          </a:ln>
        </p:spPr>
      </p:pic>
      <p:sp>
        <p:nvSpPr>
          <p:cNvPr id="198" name="CustomShape 1"/>
          <p:cNvSpPr/>
          <p:nvPr/>
        </p:nvSpPr>
        <p:spPr>
          <a:xfrm>
            <a:off x="971640" y="1700640"/>
            <a:ext cx="302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ЖИВЕМ АКТИВНО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99" name="Изображение 9"/>
          <p:cNvPicPr/>
          <p:nvPr/>
        </p:nvPicPr>
        <p:blipFill>
          <a:blip r:embed="rId4"/>
          <a:stretch/>
        </p:blipFill>
        <p:spPr>
          <a:xfrm>
            <a:off x="573840" y="170064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971640" y="2277000"/>
            <a:ext cx="3528000" cy="165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1 или 2 порции коктейля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ежедневно. </a:t>
            </a:r>
            <a:r>
              <a:rPr lang="ru-RU" spc="-1" dirty="0" smtClean="0">
                <a:solidFill>
                  <a:srgbClr val="595959"/>
                </a:solidFill>
                <a:latin typeface="Arial"/>
              </a:rPr>
              <a:t>Приготовьте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в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тот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момент,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когда </a:t>
            </a:r>
            <a:r>
              <a:rPr lang="ru-RU" spc="-1" dirty="0" smtClean="0">
                <a:solidFill>
                  <a:srgbClr val="595959"/>
                </a:solidFill>
                <a:latin typeface="Arial"/>
              </a:rPr>
              <a:t>появился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голод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,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но нет времени </a:t>
            </a:r>
            <a:r>
              <a:rPr lang="ru-RU" sz="1800" b="0" strike="noStrike" spc="-1" dirty="0">
                <a:solidFill>
                  <a:srgbClr val="595959"/>
                </a:solidFill>
                <a:latin typeface="Arial"/>
              </a:rPr>
              <a:t>на полноценный приём </a:t>
            </a:r>
            <a:r>
              <a:rPr lang="ru-RU" sz="1800" b="0" strike="noStrike" spc="-1" dirty="0" smtClean="0">
                <a:solidFill>
                  <a:srgbClr val="595959"/>
                </a:solidFill>
                <a:latin typeface="Arial"/>
              </a:rPr>
              <a:t>пищи.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18760" y="-273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Мир вокруг нас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3" name="Изображение 7"/>
          <p:cNvPicPr/>
          <p:nvPr/>
        </p:nvPicPr>
        <p:blipFill>
          <a:blip r:embed="rId3"/>
          <a:srcRect l="3788" r="63322" b="67923"/>
          <a:stretch/>
        </p:blipFill>
        <p:spPr>
          <a:xfrm>
            <a:off x="251640" y="2205000"/>
            <a:ext cx="3420000" cy="2414160"/>
          </a:xfrm>
          <a:prstGeom prst="rect">
            <a:avLst/>
          </a:prstGeom>
          <a:ln>
            <a:noFill/>
          </a:ln>
        </p:spPr>
      </p:pic>
      <p:pic>
        <p:nvPicPr>
          <p:cNvPr id="94" name="Изображение 6"/>
          <p:cNvPicPr/>
          <p:nvPr/>
        </p:nvPicPr>
        <p:blipFill>
          <a:blip r:embed="rId4"/>
          <a:stretch/>
        </p:blipFill>
        <p:spPr>
          <a:xfrm>
            <a:off x="4140000" y="2272320"/>
            <a:ext cx="3384000" cy="2430720"/>
          </a:xfrm>
          <a:prstGeom prst="rect">
            <a:avLst/>
          </a:prstGeom>
          <a:ln>
            <a:noFill/>
          </a:ln>
        </p:spPr>
      </p:pic>
      <p:sp>
        <p:nvSpPr>
          <p:cNvPr id="95" name="CustomShape 2"/>
          <p:cNvSpPr/>
          <p:nvPr/>
        </p:nvSpPr>
        <p:spPr>
          <a:xfrm>
            <a:off x="7201080" y="3940200"/>
            <a:ext cx="19792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500" b="0" strike="noStrike" spc="-1">
                <a:solidFill>
                  <a:srgbClr val="DC1F59"/>
                </a:solidFill>
                <a:latin typeface="Calibri"/>
              </a:rPr>
              <a:t>30 %</a:t>
            </a:r>
            <a:endParaRPr lang="ru-RU" sz="4500" b="0" strike="noStrike" spc="-1"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7164360" y="2521080"/>
            <a:ext cx="1979280" cy="77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500" b="0" strike="noStrike" spc="-1">
                <a:solidFill>
                  <a:srgbClr val="DC1F59"/>
                </a:solidFill>
                <a:latin typeface="Calibri"/>
              </a:rPr>
              <a:t>70 %</a:t>
            </a:r>
            <a:endParaRPr lang="ru-RU" sz="4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2" name="Picture 27"/>
          <p:cNvPicPr/>
          <p:nvPr/>
        </p:nvPicPr>
        <p:blipFill>
          <a:blip r:embed="rId3"/>
          <a:stretch/>
        </p:blipFill>
        <p:spPr>
          <a:xfrm>
            <a:off x="-9360" y="0"/>
            <a:ext cx="9189360" cy="685764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755640" y="3069000"/>
            <a:ext cx="280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заботится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о красоте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кожи, волос и ногтей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205560" y="332640"/>
            <a:ext cx="86864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404040"/>
                </a:solidFill>
                <a:latin typeface="Arial"/>
              </a:rPr>
              <a:t>Коктейли будут очень полезны для </a:t>
            </a:r>
            <a:r>
              <a:rPr lang="ru-RU" sz="3200" b="0" strike="noStrike" spc="-1" dirty="0" smtClean="0">
                <a:solidFill>
                  <a:srgbClr val="404040"/>
                </a:solidFill>
                <a:latin typeface="Arial"/>
              </a:rPr>
              <a:t>тех, кто: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3420000" y="3069000"/>
            <a:ext cx="226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ценит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своё время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5868000" y="3069000"/>
            <a:ext cx="230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желает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сохранить 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вес в норме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755640" y="5373360"/>
            <a:ext cx="280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занимается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спортом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3420000" y="5373360"/>
            <a:ext cx="226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часто </a:t>
            </a: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устаёт и испытывает стресс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5868000" y="5373360"/>
            <a:ext cx="230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spc="-1" dirty="0" smtClean="0">
                <a:solidFill>
                  <a:srgbClr val="404040"/>
                </a:solidFill>
                <a:latin typeface="Arial"/>
              </a:rPr>
              <a:t>имеет</a:t>
            </a:r>
            <a:r>
              <a:rPr lang="ru-RU" sz="1600" b="0" strike="noStrike" spc="-1" dirty="0" smtClean="0">
                <a:solidFill>
                  <a:srgbClr val="404040"/>
                </a:solidFill>
                <a:latin typeface="Arial"/>
              </a:rPr>
              <a:t> сложности </a:t>
            </a:r>
            <a:endParaRPr lang="ru-RU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 dirty="0">
                <a:solidFill>
                  <a:srgbClr val="404040"/>
                </a:solidFill>
                <a:latin typeface="Arial"/>
              </a:rPr>
              <a:t>с пищеварением</a:t>
            </a:r>
            <a:endParaRPr lang="ru-RU" sz="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8"/>
          <p:cNvPicPr/>
          <p:nvPr/>
        </p:nvPicPr>
        <p:blipFill>
          <a:blip r:embed="rId3"/>
          <a:stretch/>
        </p:blipFill>
        <p:spPr>
          <a:xfrm>
            <a:off x="179640" y="167040"/>
            <a:ext cx="8712720" cy="6501960"/>
          </a:xfrm>
          <a:prstGeom prst="rect">
            <a:avLst/>
          </a:prstGeom>
          <a:ln>
            <a:noFill/>
          </a:ln>
        </p:spPr>
      </p:pic>
      <p:sp>
        <p:nvSpPr>
          <p:cNvPr id="211" name="TextShape 1"/>
          <p:cNvSpPr txBox="1"/>
          <p:nvPr/>
        </p:nvSpPr>
        <p:spPr>
          <a:xfrm>
            <a:off x="251640" y="260640"/>
            <a:ext cx="8686440" cy="647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404040"/>
                </a:solidFill>
                <a:latin typeface="Arial"/>
              </a:rPr>
              <a:t>Порция Daily Delicious Beauty Shake это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530640" y="1800360"/>
            <a:ext cx="1592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195 калорий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539640" y="2808360"/>
            <a:ext cx="1592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21г протеина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35640" y="391140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11 нутриентов красоты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35640" y="496872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spc="-1" dirty="0">
                <a:solidFill>
                  <a:srgbClr val="262626"/>
                </a:solidFill>
                <a:latin typeface="Arial"/>
              </a:rPr>
              <a:t>П</a:t>
            </a:r>
            <a:r>
              <a:rPr lang="ru-RU" sz="1700" b="0" strike="noStrike" spc="-1" dirty="0" smtClean="0">
                <a:solidFill>
                  <a:srgbClr val="262626"/>
                </a:solidFill>
                <a:latin typeface="Arial"/>
              </a:rPr>
              <a:t>ротеиновая </a:t>
            </a:r>
            <a:r>
              <a:rPr lang="ru-RU" sz="1700" b="0" strike="noStrike" spc="-1" dirty="0">
                <a:solidFill>
                  <a:srgbClr val="262626"/>
                </a:solidFill>
                <a:latin typeface="Arial"/>
              </a:rPr>
              <a:t>формула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216" name="CustomShape 6"/>
          <p:cNvSpPr/>
          <p:nvPr/>
        </p:nvSpPr>
        <p:spPr>
          <a:xfrm>
            <a:off x="72000" y="6071760"/>
            <a:ext cx="255528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b="0" strike="noStrike" spc="-1">
                <a:solidFill>
                  <a:srgbClr val="262626"/>
                </a:solidFill>
                <a:latin typeface="Arial"/>
              </a:rPr>
              <a:t>Коллаген Verisol ®</a:t>
            </a:r>
            <a:endParaRPr lang="ru-RU" sz="1700" b="0" strike="noStrike" spc="-1">
              <a:latin typeface="Arial"/>
            </a:endParaRPr>
          </a:p>
        </p:txBody>
      </p:sp>
      <p:sp>
        <p:nvSpPr>
          <p:cNvPr id="217" name="CustomShape 7"/>
          <p:cNvSpPr/>
          <p:nvPr/>
        </p:nvSpPr>
        <p:spPr>
          <a:xfrm>
            <a:off x="6516360" y="1845000"/>
            <a:ext cx="237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Натуральный вкус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8" name="CustomShape 8"/>
          <p:cNvSpPr/>
          <p:nvPr/>
        </p:nvSpPr>
        <p:spPr>
          <a:xfrm>
            <a:off x="6948360" y="2853000"/>
            <a:ext cx="159264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Без ГМО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19" name="CustomShape 9"/>
          <p:cNvSpPr/>
          <p:nvPr/>
        </p:nvSpPr>
        <p:spPr>
          <a:xfrm>
            <a:off x="6444360" y="393300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262626"/>
                </a:solidFill>
                <a:latin typeface="Arial"/>
              </a:rPr>
              <a:t>Без глютена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0" name="CustomShape 10"/>
          <p:cNvSpPr/>
          <p:nvPr/>
        </p:nvSpPr>
        <p:spPr>
          <a:xfrm>
            <a:off x="6444360" y="501300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262626"/>
                </a:solidFill>
                <a:latin typeface="Arial"/>
              </a:rPr>
              <a:t>Без </a:t>
            </a:r>
            <a:r>
              <a:rPr lang="ru-RU" sz="1700" b="0" strike="noStrike" spc="-1" dirty="0" err="1" smtClean="0">
                <a:solidFill>
                  <a:srgbClr val="262626"/>
                </a:solidFill>
                <a:latin typeface="Arial"/>
              </a:rPr>
              <a:t>трансжиров</a:t>
            </a:r>
            <a:endParaRPr lang="ru-RU" sz="1700" b="0" strike="noStrike" spc="-1" dirty="0">
              <a:latin typeface="Arial"/>
            </a:endParaRPr>
          </a:p>
        </p:txBody>
      </p:sp>
      <p:sp>
        <p:nvSpPr>
          <p:cNvPr id="221" name="CustomShape 11"/>
          <p:cNvSpPr/>
          <p:nvPr/>
        </p:nvSpPr>
        <p:spPr>
          <a:xfrm>
            <a:off x="6444360" y="6093360"/>
            <a:ext cx="259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700" b="0" strike="noStrike" spc="-1" dirty="0">
                <a:solidFill>
                  <a:srgbClr val="262626"/>
                </a:solidFill>
                <a:latin typeface="Arial"/>
              </a:rPr>
              <a:t>Легкий и воздушный</a:t>
            </a:r>
            <a:endParaRPr lang="ru-RU" sz="17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Изображение 3"/>
          <p:cNvPicPr/>
          <p:nvPr/>
        </p:nvPicPr>
        <p:blipFill>
          <a:blip r:embed="rId3"/>
          <a:stretch/>
        </p:blipFill>
        <p:spPr>
          <a:xfrm>
            <a:off x="-251280" y="0"/>
            <a:ext cx="9503640" cy="685764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827640" y="980640"/>
            <a:ext cx="309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404040"/>
                </a:solidFill>
                <a:latin typeface="Arial"/>
              </a:rPr>
              <a:t>Захватите в офис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224" name="Изображение 22"/>
          <p:cNvPicPr/>
          <p:nvPr/>
        </p:nvPicPr>
        <p:blipFill>
          <a:blip r:embed="rId4"/>
          <a:stretch/>
        </p:blipFill>
        <p:spPr>
          <a:xfrm>
            <a:off x="395640" y="101484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25" name="CustomShape 2"/>
          <p:cNvSpPr/>
          <p:nvPr/>
        </p:nvSpPr>
        <p:spPr>
          <a:xfrm>
            <a:off x="827640" y="1772640"/>
            <a:ext cx="3312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404040"/>
                </a:solidFill>
                <a:latin typeface="Arial"/>
              </a:rPr>
              <a:t>Зарядитесь энергией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226" name="Изображение 24"/>
          <p:cNvPicPr/>
          <p:nvPr/>
        </p:nvPicPr>
        <p:blipFill>
          <a:blip r:embed="rId4"/>
          <a:stretch/>
        </p:blipFill>
        <p:spPr>
          <a:xfrm>
            <a:off x="395640" y="1807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27" name="CustomShape 3"/>
          <p:cNvSpPr/>
          <p:nvPr/>
        </p:nvSpPr>
        <p:spPr>
          <a:xfrm>
            <a:off x="827640" y="2637000"/>
            <a:ext cx="302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Возьмите с собой </a:t>
            </a:r>
            <a:endParaRPr lang="ru-RU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в поездку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28" name="Изображение 26"/>
          <p:cNvPicPr/>
          <p:nvPr/>
        </p:nvPicPr>
        <p:blipFill>
          <a:blip r:embed="rId4"/>
          <a:stretch/>
        </p:blipFill>
        <p:spPr>
          <a:xfrm>
            <a:off x="395640" y="2671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29" name="CustomShape 4"/>
          <p:cNvSpPr/>
          <p:nvPr/>
        </p:nvSpPr>
        <p:spPr>
          <a:xfrm>
            <a:off x="827640" y="3645000"/>
            <a:ext cx="338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endParaRPr lang="ru-RU" sz="2300" b="0" strike="noStrike" spc="-1" dirty="0">
              <a:latin typeface="Arial"/>
            </a:endParaRPr>
          </a:p>
        </p:txBody>
      </p:sp>
      <p:pic>
        <p:nvPicPr>
          <p:cNvPr id="230" name="Изображение 28"/>
          <p:cNvPicPr/>
          <p:nvPr/>
        </p:nvPicPr>
        <p:blipFill>
          <a:blip r:embed="rId4"/>
          <a:stretch/>
        </p:blipFill>
        <p:spPr>
          <a:xfrm>
            <a:off x="395640" y="3823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1" name="CustomShape 5"/>
          <p:cNvSpPr/>
          <p:nvPr/>
        </p:nvSpPr>
        <p:spPr>
          <a:xfrm>
            <a:off x="827640" y="4509000"/>
            <a:ext cx="3384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Угостите коллегу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2" name="Изображение 30"/>
          <p:cNvPicPr/>
          <p:nvPr/>
        </p:nvPicPr>
        <p:blipFill>
          <a:blip r:embed="rId4"/>
          <a:stretch/>
        </p:blipFill>
        <p:spPr>
          <a:xfrm>
            <a:off x="395640" y="468756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3" name="CustomShape 6"/>
          <p:cNvSpPr/>
          <p:nvPr/>
        </p:nvSpPr>
        <p:spPr>
          <a:xfrm>
            <a:off x="827640" y="5445360"/>
            <a:ext cx="424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Приготовьте на отдыхе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4" name="Изображение 32"/>
          <p:cNvPicPr/>
          <p:nvPr/>
        </p:nvPicPr>
        <p:blipFill>
          <a:blip r:embed="rId4"/>
          <a:stretch/>
        </p:blipFill>
        <p:spPr>
          <a:xfrm>
            <a:off x="395640" y="547956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5" name="CustomShape 7"/>
          <p:cNvSpPr/>
          <p:nvPr/>
        </p:nvSpPr>
        <p:spPr>
          <a:xfrm>
            <a:off x="5220000" y="1772640"/>
            <a:ext cx="3096000" cy="4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Перекусите </a:t>
            </a: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на ходу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6" name="Изображение 34"/>
          <p:cNvPicPr/>
          <p:nvPr/>
        </p:nvPicPr>
        <p:blipFill>
          <a:blip r:embed="rId4"/>
          <a:stretch/>
        </p:blipFill>
        <p:spPr>
          <a:xfrm>
            <a:off x="4788000" y="1807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7" name="CustomShape 8"/>
          <p:cNvSpPr/>
          <p:nvPr/>
        </p:nvSpPr>
        <p:spPr>
          <a:xfrm>
            <a:off x="5292000" y="2637000"/>
            <a:ext cx="280800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Сделайте паузу</a:t>
            </a:r>
            <a:endParaRPr lang="ru-RU" sz="2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и побалуйте себя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38" name="Изображение 36"/>
          <p:cNvPicPr/>
          <p:nvPr/>
        </p:nvPicPr>
        <p:blipFill>
          <a:blip r:embed="rId4"/>
          <a:stretch/>
        </p:blipFill>
        <p:spPr>
          <a:xfrm>
            <a:off x="4788000" y="2671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39" name="CustomShape 9"/>
          <p:cNvSpPr/>
          <p:nvPr/>
        </p:nvSpPr>
        <p:spPr>
          <a:xfrm>
            <a:off x="853697" y="3579343"/>
            <a:ext cx="3357943" cy="778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spc="-1" dirty="0" smtClean="0">
                <a:solidFill>
                  <a:srgbClr val="404040"/>
                </a:solidFill>
                <a:latin typeface="Arial"/>
              </a:rPr>
              <a:t>Поднимите себе</a:t>
            </a: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 настроение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40" name="Изображение 38"/>
          <p:cNvPicPr/>
          <p:nvPr/>
        </p:nvPicPr>
        <p:blipFill>
          <a:blip r:embed="rId4"/>
          <a:stretch/>
        </p:blipFill>
        <p:spPr>
          <a:xfrm>
            <a:off x="4788000" y="382320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41" name="CustomShape 10"/>
          <p:cNvSpPr/>
          <p:nvPr/>
        </p:nvSpPr>
        <p:spPr>
          <a:xfrm>
            <a:off x="5220000" y="4509000"/>
            <a:ext cx="3024000" cy="122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 smtClean="0">
                <a:solidFill>
                  <a:srgbClr val="404040"/>
                </a:solidFill>
                <a:latin typeface="Arial"/>
              </a:rPr>
              <a:t>Наслаждайтесь любимым вкусом, где угодно!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42" name="Изображение 40"/>
          <p:cNvPicPr/>
          <p:nvPr/>
        </p:nvPicPr>
        <p:blipFill>
          <a:blip r:embed="rId4"/>
          <a:stretch/>
        </p:blipFill>
        <p:spPr>
          <a:xfrm>
            <a:off x="4788000" y="461556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243" name="CustomShape 11"/>
          <p:cNvSpPr/>
          <p:nvPr/>
        </p:nvSpPr>
        <p:spPr>
          <a:xfrm>
            <a:off x="5220000" y="764640"/>
            <a:ext cx="345600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 dirty="0">
                <a:solidFill>
                  <a:srgbClr val="404040"/>
                </a:solidFill>
                <a:latin typeface="Arial"/>
              </a:rPr>
              <a:t>Возьмите на пробежку</a:t>
            </a:r>
            <a:endParaRPr lang="ru-RU" sz="2300" b="0" strike="noStrike" spc="-1" dirty="0">
              <a:latin typeface="Arial"/>
            </a:endParaRPr>
          </a:p>
        </p:txBody>
      </p:sp>
      <p:pic>
        <p:nvPicPr>
          <p:cNvPr id="244" name="Изображение 42"/>
          <p:cNvPicPr/>
          <p:nvPr/>
        </p:nvPicPr>
        <p:blipFill>
          <a:blip r:embed="rId4"/>
          <a:stretch/>
        </p:blipFill>
        <p:spPr>
          <a:xfrm>
            <a:off x="4788000" y="1014840"/>
            <a:ext cx="325440" cy="325440"/>
          </a:xfrm>
          <a:prstGeom prst="rect">
            <a:avLst/>
          </a:prstGeom>
          <a:ln>
            <a:noFill/>
          </a:ln>
        </p:spPr>
      </p:pic>
      <p:sp>
        <p:nvSpPr>
          <p:cNvPr id="32" name="CustomShape 9"/>
          <p:cNvSpPr/>
          <p:nvPr/>
        </p:nvSpPr>
        <p:spPr>
          <a:xfrm>
            <a:off x="5290560" y="3623657"/>
            <a:ext cx="3357943" cy="7789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spc="-1" dirty="0" smtClean="0">
                <a:solidFill>
                  <a:srgbClr val="404040"/>
                </a:solidFill>
                <a:latin typeface="Arial"/>
              </a:rPr>
              <a:t>Подкрепитесь после тренировки</a:t>
            </a:r>
            <a:endParaRPr lang="ru-RU" sz="23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4"/>
          <p:cNvPicPr/>
          <p:nvPr/>
        </p:nvPicPr>
        <p:blipFill>
          <a:blip r:embed="rId3"/>
          <a:stretch/>
        </p:blipFill>
        <p:spPr>
          <a:xfrm>
            <a:off x="-36360" y="0"/>
            <a:ext cx="918936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Изображение 6"/>
          <p:cNvPicPr/>
          <p:nvPr/>
        </p:nvPicPr>
        <p:blipFill>
          <a:blip r:embed="rId3"/>
          <a:stretch/>
        </p:blipFill>
        <p:spPr>
          <a:xfrm>
            <a:off x="-82440" y="0"/>
            <a:ext cx="9226080" cy="6885000"/>
          </a:xfrm>
          <a:prstGeom prst="rect">
            <a:avLst/>
          </a:prstGeom>
          <a:ln>
            <a:noFill/>
          </a:ln>
        </p:spPr>
      </p:pic>
      <p:sp>
        <p:nvSpPr>
          <p:cNvPr id="102" name="TextShape 1"/>
          <p:cNvSpPr txBox="1"/>
          <p:nvPr/>
        </p:nvSpPr>
        <p:spPr>
          <a:xfrm>
            <a:off x="590760" y="188640"/>
            <a:ext cx="8229240" cy="647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Запросы здорового общества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11"/>
          <p:cNvPicPr/>
          <p:nvPr/>
        </p:nvPicPr>
        <p:blipFill>
          <a:blip r:embed="rId3"/>
          <a:stretch/>
        </p:blipFill>
        <p:spPr>
          <a:xfrm>
            <a:off x="0" y="34200"/>
            <a:ext cx="9143640" cy="6823440"/>
          </a:xfrm>
          <a:prstGeom prst="rect">
            <a:avLst/>
          </a:prstGeom>
          <a:ln>
            <a:noFill/>
          </a:ln>
        </p:spPr>
      </p:pic>
      <p:sp>
        <p:nvSpPr>
          <p:cNvPr id="98" name="CustomShape 1"/>
          <p:cNvSpPr/>
          <p:nvPr/>
        </p:nvSpPr>
        <p:spPr>
          <a:xfrm>
            <a:off x="2627640" y="2349000"/>
            <a:ext cx="3672000" cy="9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262626"/>
                </a:solidFill>
                <a:latin typeface="Arial"/>
              </a:rPr>
              <a:t>ЗДОРОВОЕ 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262626"/>
                </a:solidFill>
                <a:latin typeface="Arial"/>
              </a:rPr>
              <a:t>ПИТАНИЕ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99" name="CustomShape 2"/>
          <p:cNvSpPr/>
          <p:nvPr/>
        </p:nvSpPr>
        <p:spPr>
          <a:xfrm>
            <a:off x="2771640" y="3501000"/>
            <a:ext cx="1656000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000" b="0" strike="noStrike" spc="-1" dirty="0">
                <a:solidFill>
                  <a:srgbClr val="DC1F59"/>
                </a:solidFill>
                <a:latin typeface="Arial"/>
              </a:rPr>
              <a:t>+</a:t>
            </a:r>
            <a:r>
              <a:rPr lang="ru-RU" sz="2000" b="0" strike="noStrike" spc="-1" dirty="0">
                <a:solidFill>
                  <a:srgbClr val="DC1F59"/>
                </a:solidFill>
                <a:latin typeface="Arial"/>
              </a:rPr>
              <a:t> корректоры питания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00" name="CustomShape 3"/>
          <p:cNvSpPr/>
          <p:nvPr/>
        </p:nvSpPr>
        <p:spPr>
          <a:xfrm>
            <a:off x="4500000" y="3501000"/>
            <a:ext cx="1656000" cy="8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000" b="0" strike="noStrike" spc="-1">
                <a:solidFill>
                  <a:srgbClr val="DC1F59"/>
                </a:solidFill>
                <a:latin typeface="Arial"/>
              </a:rPr>
              <a:t>+</a:t>
            </a:r>
            <a:r>
              <a:rPr lang="ru-RU" sz="2000" b="0" strike="noStrike" spc="-1">
                <a:solidFill>
                  <a:srgbClr val="DC1F59"/>
                </a:solidFill>
                <a:latin typeface="Arial"/>
              </a:rPr>
              <a:t> заменители питания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18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Daily Delicious Beauty Shake 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4" name="Рисунок 103"/>
          <p:cNvPicPr/>
          <p:nvPr/>
        </p:nvPicPr>
        <p:blipFill>
          <a:blip r:embed="rId3"/>
          <a:stretch/>
        </p:blipFill>
        <p:spPr>
          <a:xfrm>
            <a:off x="1123405" y="1140823"/>
            <a:ext cx="7071361" cy="546027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Изображение 2"/>
          <p:cNvPicPr/>
          <p:nvPr/>
        </p:nvPicPr>
        <p:blipFill>
          <a:blip r:embed="rId3"/>
          <a:stretch/>
        </p:blipFill>
        <p:spPr>
          <a:xfrm>
            <a:off x="0" y="34200"/>
            <a:ext cx="9143640" cy="6823440"/>
          </a:xfrm>
          <a:prstGeom prst="rect">
            <a:avLst/>
          </a:prstGeom>
          <a:ln>
            <a:noFill/>
          </a:ln>
        </p:spPr>
      </p:pic>
      <p:sp>
        <p:nvSpPr>
          <p:cNvPr id="106" name="TextShape 1"/>
          <p:cNvSpPr txBox="1"/>
          <p:nvPr/>
        </p:nvSpPr>
        <p:spPr>
          <a:xfrm>
            <a:off x="457200" y="260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Daily Delicious Beauty Shake 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827640" y="4221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Полезно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8" name="CustomShape 3"/>
          <p:cNvSpPr/>
          <p:nvPr/>
        </p:nvSpPr>
        <p:spPr>
          <a:xfrm>
            <a:off x="2771640" y="422100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Вкусно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09" name="CustomShape 4"/>
          <p:cNvSpPr/>
          <p:nvPr/>
        </p:nvSpPr>
        <p:spPr>
          <a:xfrm>
            <a:off x="4644000" y="422928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Удобно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6660360" y="42170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595959"/>
                </a:solidFill>
                <a:latin typeface="Arial"/>
              </a:rPr>
              <a:t>Выгодно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Изображение 22"/>
          <p:cNvPicPr/>
          <p:nvPr/>
        </p:nvPicPr>
        <p:blipFill>
          <a:blip r:embed="rId3"/>
          <a:stretch/>
        </p:blipFill>
        <p:spPr>
          <a:xfrm>
            <a:off x="-45720" y="0"/>
            <a:ext cx="9189360" cy="6857640"/>
          </a:xfrm>
          <a:prstGeom prst="rect">
            <a:avLst/>
          </a:prstGeom>
          <a:ln>
            <a:noFill/>
          </a:ln>
        </p:spPr>
      </p:pic>
      <p:pic>
        <p:nvPicPr>
          <p:cNvPr id="112" name="Изображение 6"/>
          <p:cNvPicPr/>
          <p:nvPr/>
        </p:nvPicPr>
        <p:blipFill>
          <a:blip r:embed="rId4"/>
          <a:stretch/>
        </p:blipFill>
        <p:spPr>
          <a:xfrm>
            <a:off x="-36360" y="764640"/>
            <a:ext cx="3024000" cy="791640"/>
          </a:xfrm>
          <a:prstGeom prst="rect">
            <a:avLst/>
          </a:prstGeom>
          <a:ln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216000" y="764640"/>
            <a:ext cx="2627280" cy="79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FFFFFF"/>
                </a:solidFill>
                <a:latin typeface="Arial"/>
              </a:rPr>
              <a:t>ПОЛЕЗНО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971640" y="2205000"/>
            <a:ext cx="4032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21 г качественного белка </a:t>
            </a:r>
            <a:endParaRPr lang="ru-RU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в каждой порции</a:t>
            </a:r>
            <a:endParaRPr lang="ru-RU" sz="2300" b="0" strike="noStrike" spc="-1">
              <a:latin typeface="Arial"/>
            </a:endParaRPr>
          </a:p>
        </p:txBody>
      </p:sp>
      <p:sp>
        <p:nvSpPr>
          <p:cNvPr id="115" name="CustomShape 3"/>
          <p:cNvSpPr/>
          <p:nvPr/>
        </p:nvSpPr>
        <p:spPr>
          <a:xfrm>
            <a:off x="971640" y="3213000"/>
            <a:ext cx="4032000" cy="5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11 нутриентов для красоты</a:t>
            </a:r>
            <a:endParaRPr lang="ru-RU" sz="2300" b="0" strike="noStrike" spc="-1">
              <a:latin typeface="Arial"/>
            </a:endParaRPr>
          </a:p>
        </p:txBody>
      </p:sp>
      <p:sp>
        <p:nvSpPr>
          <p:cNvPr id="116" name="CustomShape 4"/>
          <p:cNvSpPr/>
          <p:nvPr/>
        </p:nvSpPr>
        <p:spPr>
          <a:xfrm>
            <a:off x="971640" y="4221000"/>
            <a:ext cx="4032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Супер-ингредиент –</a:t>
            </a:r>
            <a:endParaRPr lang="ru-RU" sz="23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300" b="0" strike="noStrike" spc="-1">
                <a:solidFill>
                  <a:srgbClr val="595959"/>
                </a:solidFill>
                <a:latin typeface="Arial"/>
              </a:rPr>
              <a:t>коллаген Verisol</a:t>
            </a:r>
            <a:endParaRPr lang="ru-RU" sz="2300" b="0" strike="noStrike" spc="-1">
              <a:latin typeface="Arial"/>
            </a:endParaRPr>
          </a:p>
        </p:txBody>
      </p:sp>
      <p:pic>
        <p:nvPicPr>
          <p:cNvPr id="117" name="Изображение 16"/>
          <p:cNvPicPr/>
          <p:nvPr/>
        </p:nvPicPr>
        <p:blipFill>
          <a:blip r:embed="rId5"/>
          <a:stretch/>
        </p:blipFill>
        <p:spPr>
          <a:xfrm>
            <a:off x="467640" y="2205000"/>
            <a:ext cx="325440" cy="325440"/>
          </a:xfrm>
          <a:prstGeom prst="rect">
            <a:avLst/>
          </a:prstGeom>
          <a:ln>
            <a:noFill/>
          </a:ln>
        </p:spPr>
      </p:pic>
      <p:pic>
        <p:nvPicPr>
          <p:cNvPr id="118" name="Изображение 17"/>
          <p:cNvPicPr/>
          <p:nvPr/>
        </p:nvPicPr>
        <p:blipFill>
          <a:blip r:embed="rId5"/>
          <a:stretch/>
        </p:blipFill>
        <p:spPr>
          <a:xfrm>
            <a:off x="467640" y="3319200"/>
            <a:ext cx="325440" cy="325440"/>
          </a:xfrm>
          <a:prstGeom prst="rect">
            <a:avLst/>
          </a:prstGeom>
          <a:ln>
            <a:noFill/>
          </a:ln>
        </p:spPr>
      </p:pic>
      <p:pic>
        <p:nvPicPr>
          <p:cNvPr id="119" name="Изображение 18"/>
          <p:cNvPicPr/>
          <p:nvPr/>
        </p:nvPicPr>
        <p:blipFill>
          <a:blip r:embed="rId5"/>
          <a:stretch/>
        </p:blipFill>
        <p:spPr>
          <a:xfrm>
            <a:off x="467640" y="4221000"/>
            <a:ext cx="325440" cy="325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467640" y="188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Сбалансированная </a:t>
            </a:r>
            <a:r>
              <a:t/>
            </a:r>
            <a:br/>
            <a:r>
              <a:rPr lang="ru-RU" sz="3500" b="0" strike="noStrike" spc="-1">
                <a:solidFill>
                  <a:srgbClr val="404040"/>
                </a:solidFill>
                <a:latin typeface="Arial"/>
              </a:rPr>
              <a:t>протеиновая формула</a:t>
            </a:r>
            <a:endParaRPr lang="ru-RU" sz="3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4810680" y="2879640"/>
            <a:ext cx="1656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262626"/>
                </a:solidFill>
                <a:latin typeface="Arial"/>
              </a:rPr>
              <a:t>СОЕВЫЙ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2627640" y="2879640"/>
            <a:ext cx="194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262626"/>
                </a:solidFill>
                <a:latin typeface="Arial"/>
              </a:rPr>
              <a:t>МОЛОЧНЫЙ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3348000" y="4754520"/>
            <a:ext cx="2448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262626"/>
                </a:solidFill>
                <a:latin typeface="Arial"/>
              </a:rPr>
              <a:t>СЫВОРОТОЧНЫЙ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25" name="CustomShape 5"/>
          <p:cNvSpPr/>
          <p:nvPr/>
        </p:nvSpPr>
        <p:spPr>
          <a:xfrm>
            <a:off x="3420000" y="5114520"/>
            <a:ext cx="2304000" cy="35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Быстрое насыщение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6" name="CustomShape 6"/>
          <p:cNvSpPr/>
          <p:nvPr/>
        </p:nvSpPr>
        <p:spPr>
          <a:xfrm>
            <a:off x="4666680" y="3383640"/>
            <a:ext cx="1800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Высокая питательная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ценность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127" name="CustomShape 7"/>
          <p:cNvSpPr/>
          <p:nvPr/>
        </p:nvSpPr>
        <p:spPr>
          <a:xfrm>
            <a:off x="2627640" y="3383640"/>
            <a:ext cx="194400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Продолжительное ощущение</a:t>
            </a:r>
            <a:endParaRPr lang="ru-RU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b="0" strike="noStrike" spc="-1">
                <a:solidFill>
                  <a:srgbClr val="595959"/>
                </a:solidFill>
                <a:latin typeface="Arial"/>
              </a:rPr>
              <a:t>сытости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2050" name="Picture 2" descr="C:\Users\alena.karchebanova\Downloads\info (1)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2" y="1351178"/>
            <a:ext cx="8087215" cy="551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Изображение 3"/>
          <p:cNvPicPr/>
          <p:nvPr/>
        </p:nvPicPr>
        <p:blipFill>
          <a:blip r:embed="rId3"/>
          <a:stretch/>
        </p:blipFill>
        <p:spPr>
          <a:xfrm>
            <a:off x="0" y="0"/>
            <a:ext cx="9162000" cy="68576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5724000" y="2590200"/>
            <a:ext cx="3024000" cy="114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595959"/>
                </a:solidFill>
                <a:latin typeface="Arial"/>
              </a:rPr>
              <a:t>НУТРИЕНТОВ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0" strike="noStrike" spc="-1">
                <a:solidFill>
                  <a:srgbClr val="595959"/>
                </a:solidFill>
                <a:latin typeface="Arial"/>
              </a:rPr>
              <a:t>КРАСОТЫ</a:t>
            </a:r>
            <a:endParaRPr lang="ru-RU" sz="3200" b="0" strike="noStrike" spc="-1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5147640" y="836640"/>
            <a:ext cx="2520360" cy="18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12000" b="0" strike="noStrike" spc="-1">
                <a:solidFill>
                  <a:srgbClr val="DC1F59"/>
                </a:solidFill>
                <a:latin typeface="Arial"/>
              </a:rPr>
              <a:t>11</a:t>
            </a:r>
            <a:endParaRPr lang="ru-RU" sz="1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2919</TotalTime>
  <Words>2452</Words>
  <Application>Microsoft Office PowerPoint</Application>
  <PresentationFormat>Экран (4:3)</PresentationFormat>
  <Paragraphs>423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DejaVu Sans</vt:lpstr>
      <vt:lpstr>StarSymbol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Костина</dc:creator>
  <cp:lastModifiedBy>Васина Алла</cp:lastModifiedBy>
  <cp:revision>155</cp:revision>
  <cp:lastPrinted>2018-12-05T10:22:15Z</cp:lastPrinted>
  <dcterms:created xsi:type="dcterms:W3CDTF">2015-11-30T12:52:00Z</dcterms:created>
  <dcterms:modified xsi:type="dcterms:W3CDTF">2018-12-07T08:49:46Z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1</vt:i4>
  </property>
  <property fmtid="{D5CDD505-2E9C-101B-9397-08002B2CF9AE}" pid="8" name="Notes">
    <vt:i4>23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25</vt:i4>
  </property>
</Properties>
</file>